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691800" cx="7559675"/>
  <p:notesSz cx="6858000" cy="9144000"/>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7">
          <p15:clr>
            <a:srgbClr val="000000"/>
          </p15:clr>
        </p15:guide>
        <p15:guide id="2" pos="2381">
          <p15:clr>
            <a:srgbClr val="000000"/>
          </p15:clr>
        </p15:guide>
      </p15:sldGuideLst>
    </p:ext>
    <p:ext uri="GoogleSlidesCustomDataVersion2">
      <go:slidesCustomData xmlns:go="http://customooxmlschemas.google.com/" r:id="rId26" roundtripDataSignature="AMtx7miuGsa4go0VV2JZOiCE5mgyoezaf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7"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f81126334d_0_8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gf81126334d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f81126334d_0_11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gf81126334d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f81126334d_0_14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2" name="Google Shape;242;gf81126334d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f7f8b365c8_1_1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gf7f8b365c8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12797d95bd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6" name="Google Shape;276;g312797d95b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12797d95bd_0_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g312797d95bd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0fd37d023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6" name="Google Shape;306;g10fd37d023f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8a48c4d7a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gf8a48c4d7a_0_2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7f8b365c8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gf7f8b365c8_2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8a48c4d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gf8a48c4d7a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f81126334d_0_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f81126334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f81126334d_0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f81126334d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f81126334d_0_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gf81126334d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f7f8b365c8_1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gf7f8b365c8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f81126334d_0_6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gf81126334d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hyperlink" Target="https://doi.org/10.5281/zenodo.5568482" TargetMode="External"/><Relationship Id="rId4" Type="http://schemas.openxmlformats.org/officeDocument/2006/relationships/hyperlink" Target="https://sparceurope.org/" TargetMode="External"/><Relationship Id="rId11" Type="http://schemas.openxmlformats.org/officeDocument/2006/relationships/image" Target="../media/image1.png"/><Relationship Id="rId10" Type="http://schemas.openxmlformats.org/officeDocument/2006/relationships/image" Target="../media/image2.png"/><Relationship Id="rId12" Type="http://schemas.openxmlformats.org/officeDocument/2006/relationships/image" Target="../media/image4.png"/><Relationship Id="rId9" Type="http://schemas.openxmlformats.org/officeDocument/2006/relationships/image" Target="../media/image7.png"/><Relationship Id="rId5" Type="http://schemas.openxmlformats.org/officeDocument/2006/relationships/hyperlink" Target="https://sparceurope.org/" TargetMode="External"/><Relationship Id="rId6" Type="http://schemas.openxmlformats.org/officeDocument/2006/relationships/hyperlink" Target="https://sparceurope.org/what-we-do/open-education/europeannetwork-openeducation-librarians/" TargetMode="External"/><Relationship Id="rId7" Type="http://schemas.openxmlformats.org/officeDocument/2006/relationships/hyperlink" Target="https://creativecommons.org/licenses/by/4.0/" TargetMode="External"/><Relationship Id="rId8"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tinyurl.com/openedrec" TargetMode="External"/><Relationship Id="rId6" Type="http://schemas.openxmlformats.org/officeDocument/2006/relationships/hyperlink" Target="https://sdgs.un.org/goals/goal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611485" y="1065775"/>
            <a:ext cx="3888432" cy="1434208"/>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5800" u="none" cap="none" strike="noStrike">
                <a:solidFill>
                  <a:schemeClr val="lt1"/>
                </a:solidFill>
                <a:latin typeface="Calibri"/>
                <a:ea typeface="Calibri"/>
                <a:cs typeface="Calibri"/>
                <a:sym typeface="Calibri"/>
              </a:rPr>
              <a:t>АББР</a:t>
            </a:r>
            <a:br>
              <a:rPr b="1" i="0" lang="en-DE" sz="5800" u="none" cap="none" strike="noStrike">
                <a:solidFill>
                  <a:schemeClr val="lt1"/>
                </a:solidFill>
                <a:latin typeface="Calibri"/>
                <a:ea typeface="Calibri"/>
                <a:cs typeface="Calibri"/>
                <a:sym typeface="Calibri"/>
              </a:rPr>
            </a:br>
            <a:r>
              <a:rPr b="0" i="0" lang="en-DE" sz="5800" u="none" cap="none" strike="noStrike">
                <a:solidFill>
                  <a:schemeClr val="lt1"/>
                </a:solidFill>
                <a:latin typeface="Calibri"/>
                <a:ea typeface="Calibri"/>
                <a:cs typeface="Calibri"/>
                <a:sym typeface="Calibri"/>
              </a:rPr>
              <a:t>НЕГІЗДЕРІ</a:t>
            </a:r>
            <a:endParaRPr b="0" i="0" sz="5800" u="none" cap="none" strike="noStrike">
              <a:solidFill>
                <a:schemeClr val="lt1"/>
              </a:solidFill>
              <a:latin typeface="Calibri"/>
              <a:ea typeface="Calibri"/>
              <a:cs typeface="Calibri"/>
              <a:sym typeface="Calibri"/>
            </a:endParaRPr>
          </a:p>
        </p:txBody>
      </p:sp>
      <p:sp>
        <p:nvSpPr>
          <p:cNvPr id="86" name="Google Shape;86;p1"/>
          <p:cNvSpPr txBox="1"/>
          <p:nvPr/>
        </p:nvSpPr>
        <p:spPr>
          <a:xfrm>
            <a:off x="198900" y="4595025"/>
            <a:ext cx="7100400" cy="892724"/>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ЕАБКЖ ҚҰРАЛДАРЫ</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237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400"/>
              <a:buFont typeface="Arial"/>
              <a:buNone/>
            </a:pPr>
            <a:r>
              <a:rPr b="1" i="0" lang="en-DE" sz="2400" u="none" cap="none" strike="noStrike">
                <a:solidFill>
                  <a:srgbClr val="004993"/>
                </a:solidFill>
                <a:latin typeface="Open Sans"/>
                <a:ea typeface="Open Sans"/>
                <a:cs typeface="Open Sans"/>
                <a:sym typeface="Open Sans"/>
              </a:rPr>
              <a:t>Ашық білім беруді ілгерілету үшін біздің үлгілерімізді пайдаланыңыз</a:t>
            </a:r>
            <a:endParaRPr b="1" i="0" sz="24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59471" y="722860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8" name="Google Shape;218;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0" name="Google Shape;220;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1" name="Google Shape;221;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2" name="Google Shape;222;gf81126334d_0_8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223" name="Google Shape;223;gf81126334d_0_84"/>
          <p:cNvSpPr txBox="1"/>
          <p:nvPr/>
        </p:nvSpPr>
        <p:spPr>
          <a:xfrm>
            <a:off x="264625" y="3860650"/>
            <a:ext cx="5904300" cy="583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Мекемелерге </a:t>
            </a:r>
            <a:r>
              <a:rPr b="1" i="0" lang="en-DE" sz="1800" u="none" cap="none" strike="noStrike">
                <a:solidFill>
                  <a:schemeClr val="lt1"/>
                </a:solidFill>
                <a:latin typeface="Open Sans"/>
                <a:ea typeface="Open Sans"/>
                <a:cs typeface="Open Sans"/>
                <a:sym typeface="Open Sans"/>
              </a:rPr>
              <a:t>арналған ашық білім берудің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3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Көлем есебінен үнемдеуге жәрдемдесу: </a:t>
            </a:r>
            <a:r>
              <a:rPr b="0" i="0" lang="en-DE" sz="1300" u="none" cap="none" strike="noStrike">
                <a:solidFill>
                  <a:schemeClr val="lt1"/>
                </a:solidFill>
                <a:latin typeface="Open Sans"/>
                <a:ea typeface="Open Sans"/>
                <a:cs typeface="Open Sans"/>
                <a:sym typeface="Open Sans"/>
              </a:rPr>
              <a:t>АББР онлайн режимінде тегін, баспа түрінде қолжетімді болып табылады, мәңгі сақталуы және оңай жаңартылуы мүмкін. Өзге жағдайларда оқулықтарды сатып алуға кететін ресурстарды технологияларға, оқытуды/оқуды жақсартуға немесе борышты азайтуға бағыттауға болады.</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Профессор-оқытушылар құрамының дамуына қолдау көрсету: </a:t>
            </a:r>
            <a:r>
              <a:rPr b="0" i="0" lang="en-DE" sz="1300" u="none" cap="none" strike="noStrike">
                <a:solidFill>
                  <a:schemeClr val="lt1"/>
                </a:solidFill>
                <a:latin typeface="Open Sans"/>
                <a:ea typeface="Open Sans"/>
                <a:cs typeface="Open Sans"/>
                <a:sym typeface="Open Sans"/>
              </a:rPr>
              <a:t>АББР-ға кеңейтілген қолжетімділік және пайдалану, сондай-ақ әртүрлі оқу орындарының оқытушылары арасындағы өзара оқыту, оқу материалдарының сапасымен бірге жақсару.</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Мемлекеттік инвестицияларды барынша пайдалану: </a:t>
            </a:r>
            <a:r>
              <a:rPr b="0" i="0" lang="en-DE" sz="1300" u="none" cap="none" strike="noStrike">
                <a:solidFill>
                  <a:schemeClr val="lt1"/>
                </a:solidFill>
                <a:latin typeface="Open Sans"/>
                <a:ea typeface="Open Sans"/>
                <a:cs typeface="Open Sans"/>
                <a:sym typeface="Open Sans"/>
              </a:rPr>
              <a:t>Бюджеттен түсетін ресурстар жалпыға қолжетімді білім беру үшін пайдаланылады және әртүрлі мекемелер арасында аз қосымша шығындармен бөлінеді.</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Өзін-өзі жарнамалауды қолдау</a:t>
            </a:r>
            <a:r>
              <a:rPr b="0" i="0" lang="en-DE" sz="1150" u="none" cap="none" strike="noStrike">
                <a:solidFill>
                  <a:schemeClr val="dk1"/>
                </a:solidFill>
                <a:latin typeface="Arial"/>
                <a:ea typeface="Arial"/>
                <a:cs typeface="Arial"/>
                <a:sym typeface="Arial"/>
              </a:rPr>
              <a:t>: </a:t>
            </a:r>
            <a:r>
              <a:rPr b="0" i="0" lang="en-DE" sz="1300" u="none" cap="none" strike="noStrike">
                <a:solidFill>
                  <a:schemeClr val="lt1"/>
                </a:solidFill>
                <a:latin typeface="Open Sans"/>
                <a:ea typeface="Open Sans"/>
                <a:cs typeface="Open Sans"/>
                <a:sym typeface="Open Sans"/>
              </a:rPr>
              <a:t>Мекеменің қоғамдық имиджі өзінің жалпыға қолжетімді және бірнеше рет пайдаланылатын сапалы АББР-дан айтарлықтай пайдалы болуы мүмкін.</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1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Халықаралық ынтымақтастықты қолдау: </a:t>
            </a:r>
            <a:endParaRPr b="1"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0" i="0" lang="en-DE" sz="1300" u="none" cap="none" strike="noStrike">
                <a:solidFill>
                  <a:schemeClr val="lt1"/>
                </a:solidFill>
                <a:latin typeface="Open Sans"/>
                <a:ea typeface="Open Sans"/>
                <a:cs typeface="Open Sans"/>
                <a:sym typeface="Open Sans"/>
              </a:rPr>
              <a:t>АББР-мен жұмыс жасау мекеменің  бүкіл әлемдегі басқа мекемелермен белсенді ынтымақтастығы арқылы халықаралық деңгейдегі беделін жақсарта отырып, оның танымалдылығын арттырады.</a:t>
            </a:r>
            <a:endParaRPr b="1" i="0" sz="1500" u="none" cap="none" strike="noStrike">
              <a:solidFill>
                <a:schemeClr val="lt1"/>
              </a:solidFill>
              <a:latin typeface="Open Sans"/>
              <a:ea typeface="Open Sans"/>
              <a:cs typeface="Open Sans"/>
              <a:sym typeface="Open Sans"/>
            </a:endParaRPr>
          </a:p>
        </p:txBody>
      </p:sp>
      <p:sp>
        <p:nvSpPr>
          <p:cNvPr id="224" name="Google Shape;224;gf81126334d_0_84"/>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225" name="Google Shape;225;gf81126334d_0_84"/>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f81126334d_0_117"/>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2" name="Google Shape;232;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4" name="Google Shape;234;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5" name="Google Shape;235;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6" name="Google Shape;236;gf81126334d_0_11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237" name="Google Shape;237;gf81126334d_0_117"/>
          <p:cNvSpPr txBox="1"/>
          <p:nvPr/>
        </p:nvSpPr>
        <p:spPr>
          <a:xfrm>
            <a:off x="493200" y="4763500"/>
            <a:ext cx="5122800" cy="406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Мекемелерге </a:t>
            </a:r>
            <a:r>
              <a:rPr b="1" i="0" lang="en-DE" sz="1800" u="none" cap="none" strike="noStrike">
                <a:solidFill>
                  <a:schemeClr val="lt1"/>
                </a:solidFill>
                <a:latin typeface="Open Sans"/>
                <a:ea typeface="Open Sans"/>
                <a:cs typeface="Open Sans"/>
                <a:sym typeface="Open Sans"/>
              </a:rPr>
              <a:t>арналған ашық білім берудің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chemeClr val="lt1"/>
                </a:solidFill>
                <a:latin typeface="Open Sans"/>
                <a:ea typeface="Open Sans"/>
                <a:cs typeface="Open Sans"/>
                <a:sym typeface="Open Sans"/>
              </a:rPr>
              <a:t>Студенттерді қабылдауға жәрдемдесу: </a:t>
            </a:r>
            <a:r>
              <a:rPr b="0" i="0" lang="en-DE" sz="1600" u="none" cap="none" strike="noStrike">
                <a:solidFill>
                  <a:schemeClr val="lt1"/>
                </a:solidFill>
                <a:latin typeface="Open Sans"/>
                <a:ea typeface="Open Sans"/>
                <a:cs typeface="Open Sans"/>
                <a:sym typeface="Open Sans"/>
              </a:rPr>
              <a:t>АББР қолдану ұсынылған оқу материалдарының сапасы негізінде таңдау жасайтын стандартты емес білім алушылар үшін жоғары білімге қолжетімділікті кеңейтеді.</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chemeClr val="lt1"/>
                </a:solidFill>
                <a:latin typeface="Open Sans"/>
                <a:ea typeface="Open Sans"/>
                <a:cs typeface="Open Sans"/>
                <a:sym typeface="Open Sans"/>
              </a:rPr>
              <a:t>Түлектермен байланысты нығайту: </a:t>
            </a:r>
            <a:r>
              <a:rPr b="0" i="0" lang="en-DE" sz="1600" u="none" cap="none" strike="noStrike">
                <a:solidFill>
                  <a:schemeClr val="lt1"/>
                </a:solidFill>
                <a:latin typeface="Open Sans"/>
                <a:ea typeface="Open Sans"/>
                <a:cs typeface="Open Sans"/>
                <a:sym typeface="Open Sans"/>
              </a:rPr>
              <a:t>Түлектерге сапалы АББР ұсыну оқу орнына олармен белсенді байланыс орнатуға көмектеседі.</a:t>
            </a:r>
            <a:endParaRPr b="1" i="0" sz="1500" u="none" cap="none" strike="noStrike">
              <a:solidFill>
                <a:schemeClr val="lt1"/>
              </a:solidFill>
              <a:latin typeface="Open Sans"/>
              <a:ea typeface="Open Sans"/>
              <a:cs typeface="Open Sans"/>
              <a:sym typeface="Open Sans"/>
            </a:endParaRPr>
          </a:p>
        </p:txBody>
      </p:sp>
      <p:sp>
        <p:nvSpPr>
          <p:cNvPr id="238" name="Google Shape;238;gf81126334d_0_117"/>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239" name="Google Shape;239;gf81126334d_0_117"/>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gf81126334d_0_141"/>
          <p:cNvSpPr/>
          <p:nvPr/>
        </p:nvSpPr>
        <p:spPr>
          <a:xfrm>
            <a:off x="246675" y="3899650"/>
            <a:ext cx="71640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6" name="Google Shape;246;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7" name="Google Shape;247;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8" name="Google Shape;248;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9" name="Google Shape;249;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50" name="Google Shape;250;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pic>
        <p:nvPicPr>
          <p:cNvPr id="251" name="Google Shape;251;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2" name="Google Shape;252;gf81126334d_0_141"/>
          <p:cNvSpPr txBox="1"/>
          <p:nvPr/>
        </p:nvSpPr>
        <p:spPr>
          <a:xfrm>
            <a:off x="1414375" y="3899775"/>
            <a:ext cx="5996100" cy="85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DE" sz="1800" u="none" cap="none" strike="noStrike">
                <a:solidFill>
                  <a:srgbClr val="004993"/>
                </a:solidFill>
                <a:latin typeface="Open Sans"/>
                <a:ea typeface="Open Sans"/>
                <a:cs typeface="Open Sans"/>
                <a:sym typeface="Open Sans"/>
              </a:rPr>
              <a:t>Баршаға </a:t>
            </a:r>
            <a:r>
              <a:rPr b="1" i="0" lang="en-DE" sz="1800" u="none" cap="none" strike="noStrike">
                <a:solidFill>
                  <a:srgbClr val="34C3E0"/>
                </a:solidFill>
                <a:latin typeface="Open Sans"/>
                <a:ea typeface="Open Sans"/>
                <a:cs typeface="Open Sans"/>
                <a:sym typeface="Open Sans"/>
              </a:rPr>
              <a:t>арналған ашық білім берудің артықшылықтары</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3" name="Google Shape;253;gf81126334d_0_141"/>
          <p:cNvSpPr/>
          <p:nvPr/>
        </p:nvSpPr>
        <p:spPr>
          <a:xfrm>
            <a:off x="-13534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gf81126334d_0_141"/>
          <p:cNvSpPr txBox="1"/>
          <p:nvPr/>
        </p:nvSpPr>
        <p:spPr>
          <a:xfrm>
            <a:off x="1643525" y="4465800"/>
            <a:ext cx="5767200" cy="5187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Ақпаратты ашу</a:t>
            </a:r>
            <a:r>
              <a:rPr b="1" i="0" lang="en-DE" sz="1300" u="none" cap="none" strike="noStrike">
                <a:solidFill>
                  <a:srgbClr val="004993"/>
                </a:solidFill>
                <a:latin typeface="Open Sans"/>
                <a:ea typeface="Open Sans"/>
                <a:cs typeface="Open Sans"/>
                <a:sym typeface="Open Sans"/>
              </a:rPr>
              <a:t>: </a:t>
            </a:r>
            <a:r>
              <a:rPr b="0" i="0" lang="en-DE" sz="1300" u="none" cap="none" strike="noStrike">
                <a:solidFill>
                  <a:srgbClr val="004993"/>
                </a:solidFill>
                <a:latin typeface="Open Sans"/>
                <a:ea typeface="Open Sans"/>
                <a:cs typeface="Open Sans"/>
                <a:sym typeface="Open Sans"/>
              </a:rPr>
              <a:t>Қызығушылық танытқандардың барлығына білім беру ресурстарын аша отырып, лицензиялар арқылы біліммен бөлісуге болады.</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Білім беру: </a:t>
            </a:r>
            <a:r>
              <a:rPr b="0" i="0" lang="en-DE" sz="1300" u="none" cap="none" strike="noStrike">
                <a:solidFill>
                  <a:srgbClr val="004993"/>
                </a:solidFill>
                <a:latin typeface="Open Sans"/>
                <a:ea typeface="Open Sans"/>
                <a:cs typeface="Open Sans"/>
                <a:sym typeface="Open Sans"/>
              </a:rPr>
              <a:t>Әлеуметтік салықтардың есебінен құрылған білім беру ресурстары жұртшылыққа қолжетімді болады, оларды бірлесіп және бірнеше рет пайдалануға болады.</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Өмір бойы оқыту: </a:t>
            </a:r>
            <a:r>
              <a:rPr b="0" i="0" lang="en-DE" sz="1300" u="none" cap="none" strike="noStrike">
                <a:solidFill>
                  <a:srgbClr val="004993"/>
                </a:solidFill>
                <a:latin typeface="Open Sans"/>
                <a:ea typeface="Open Sans"/>
                <a:cs typeface="Open Sans"/>
                <a:sym typeface="Open Sans"/>
              </a:rPr>
              <a:t>Соңғы оқиғалар туралы хабардар болу және барлығына ресми, бейресми және формалы емес ашық мүмкіндіктер арасындағы алшақтықты азайту арқылы үздіксіз білім алуға қолжетімділікті қамтамасыз ету.</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Теңдікке қол жеткізу: </a:t>
            </a:r>
            <a:r>
              <a:rPr b="0" i="0" lang="en-DE" sz="1300" u="none" cap="none" strike="noStrike">
                <a:solidFill>
                  <a:srgbClr val="004993"/>
                </a:solidFill>
                <a:latin typeface="Open Sans"/>
                <a:ea typeface="Open Sans"/>
                <a:cs typeface="Open Sans"/>
                <a:sym typeface="Open Sans"/>
              </a:rPr>
              <a:t>Тегін онлайн-ресурстар әлеуметтік және экономикалық мәртебесіне қарамастан барлығына бірдей сападағы білім беруді жеңілдетеді.</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Әртүрлілік пен инклюзивтілікке жәрдемдесу: </a:t>
            </a:r>
            <a:r>
              <a:rPr b="0" i="0" lang="en-DE" sz="1300" u="none" cap="none" strike="noStrike">
                <a:solidFill>
                  <a:srgbClr val="004993"/>
                </a:solidFill>
                <a:latin typeface="Open Sans"/>
                <a:ea typeface="Open Sans"/>
                <a:cs typeface="Open Sans"/>
                <a:sym typeface="Open Sans"/>
              </a:rPr>
              <a:t>Оңай бөлісуге болатын және Интернет арқылы қол жеткізуге болатын АББР материалдары әртүрлі көзқарастармен танысудың тамаша құралы болып табылады.</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Азаматтық ғылымды ынталандыру: </a:t>
            </a:r>
            <a:r>
              <a:rPr b="0" i="0" lang="en-DE" sz="1300" u="none" cap="none" strike="noStrike">
                <a:solidFill>
                  <a:srgbClr val="004993"/>
                </a:solidFill>
                <a:latin typeface="Open Sans"/>
                <a:ea typeface="Open Sans"/>
                <a:cs typeface="Open Sans"/>
                <a:sym typeface="Open Sans"/>
              </a:rPr>
              <a:t>Білімді әркім қалыптастыра алады, ал материалдардың қолжетімділігі адамдарға одан әрі білім алуды жеңілдетеді.</a:t>
            </a:r>
            <a:endParaRPr b="0" i="0" sz="1300" u="none" cap="none" strike="noStrike">
              <a:solidFill>
                <a:srgbClr val="004993"/>
              </a:solidFill>
              <a:latin typeface="Open Sans"/>
              <a:ea typeface="Open Sans"/>
              <a:cs typeface="Open Sans"/>
              <a:sym typeface="Open Sans"/>
            </a:endParaRPr>
          </a:p>
        </p:txBody>
      </p:sp>
      <p:sp>
        <p:nvSpPr>
          <p:cNvPr id="255" name="Google Shape;255;gf81126334d_0_141"/>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256" name="Google Shape;256;gf81126334d_0_141"/>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f7f8b365c8_1_14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gf7f8b365c8_1_142"/>
          <p:cNvSpPr/>
          <p:nvPr/>
        </p:nvSpPr>
        <p:spPr>
          <a:xfrm>
            <a:off x="403325" y="3899650"/>
            <a:ext cx="7007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3" name="Google Shape;263;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4" name="Google Shape;264;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5" name="Google Shape;265;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6" name="Google Shape;266;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7" name="Google Shape;267;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pic>
        <p:nvPicPr>
          <p:cNvPr id="268" name="Google Shape;268;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9" name="Google Shape;269;gf7f8b365c8_1_142"/>
          <p:cNvSpPr txBox="1"/>
          <p:nvPr/>
        </p:nvSpPr>
        <p:spPr>
          <a:xfrm>
            <a:off x="1538325" y="4013888"/>
            <a:ext cx="5669400" cy="858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DE" sz="1800" u="none" cap="none" strike="noStrike">
                <a:solidFill>
                  <a:srgbClr val="004993"/>
                </a:solidFill>
                <a:latin typeface="Open Sans"/>
                <a:ea typeface="Open Sans"/>
                <a:cs typeface="Open Sans"/>
                <a:sym typeface="Open Sans"/>
              </a:rPr>
              <a:t>Баршаға </a:t>
            </a:r>
            <a:r>
              <a:rPr b="1" i="0" lang="en-DE" sz="1800" u="none" cap="none" strike="noStrike">
                <a:solidFill>
                  <a:srgbClr val="34C3E0"/>
                </a:solidFill>
                <a:latin typeface="Open Sans"/>
                <a:ea typeface="Open Sans"/>
                <a:cs typeface="Open Sans"/>
                <a:sym typeface="Open Sans"/>
              </a:rPr>
              <a:t>арналған ашық білім берудің артықшылықтары</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70" name="Google Shape;270;gf7f8b365c8_1_142"/>
          <p:cNvSpPr txBox="1"/>
          <p:nvPr/>
        </p:nvSpPr>
        <p:spPr>
          <a:xfrm>
            <a:off x="2087300" y="4986900"/>
            <a:ext cx="4898100" cy="307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Сапаны арттыру: </a:t>
            </a:r>
            <a:r>
              <a:rPr b="0" i="0" lang="en-DE" sz="1500" u="none" cap="none" strike="noStrike">
                <a:solidFill>
                  <a:srgbClr val="004993"/>
                </a:solidFill>
                <a:latin typeface="Open Sans"/>
                <a:ea typeface="Open Sans"/>
                <a:cs typeface="Open Sans"/>
                <a:sym typeface="Open Sans"/>
              </a:rPr>
              <a:t>Кез келген адам нақтылау үшін сұрақтар қою арқылы АББР сапасын жақсартуға қолдау көрсете алады; қолжетімділіктің болмауы сұрақтардың болмауын білдіреді, сұрақтардың болмауы күмәннің жоқтығын білдіреді, күмәннің жоқтығы жетілдірудің жоқтығын білдіреді.</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Шекараны кеңейту: </a:t>
            </a:r>
            <a:r>
              <a:rPr b="0" i="0" lang="en-DE" sz="1500" u="none" cap="none" strike="noStrike">
                <a:solidFill>
                  <a:srgbClr val="004993"/>
                </a:solidFill>
                <a:latin typeface="Open Sans"/>
                <a:ea typeface="Open Sans"/>
                <a:cs typeface="Open Sans"/>
                <a:sym typeface="Open Sans"/>
              </a:rPr>
              <a:t>АББР - шекара арқылы біліммен бөлісудің тамаша тәсілі, бұл оларды бейімдеуге және жергілікті деңгейде жұмыс істеуге мүмкіндік береді.</a:t>
            </a:r>
            <a:endParaRPr b="0" i="0" sz="1500" u="none" cap="none" strike="noStrike">
              <a:solidFill>
                <a:srgbClr val="004993"/>
              </a:solidFill>
              <a:latin typeface="Open Sans"/>
              <a:ea typeface="Open Sans"/>
              <a:cs typeface="Open Sans"/>
              <a:sym typeface="Open Sans"/>
            </a:endParaRPr>
          </a:p>
        </p:txBody>
      </p:sp>
      <p:sp>
        <p:nvSpPr>
          <p:cNvPr id="271" name="Google Shape;271;gf7f8b365c8_1_142"/>
          <p:cNvSpPr/>
          <p:nvPr/>
        </p:nvSpPr>
        <p:spPr>
          <a:xfrm>
            <a:off x="-12294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gf7f8b365c8_1_142"/>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273" name="Google Shape;273;gf7f8b365c8_1_142"/>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g312797d95bd_0_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312797d95bd_0_0"/>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80" name="Google Shape;280;g312797d95bd_0_0"/>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312797d95bd_0_0"/>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2" name="Google Shape;282;g312797d95bd_0_0"/>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3" name="Google Shape;283;g312797d95bd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4" name="Google Shape;284;g312797d95bd_0_0"/>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5" name="Google Shape;285;g312797d95bd_0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6" name="Google Shape;286;g312797d95bd_0_0"/>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7" name="Google Shape;287;g312797d95bd_0_0"/>
          <p:cNvSpPr txBox="1"/>
          <p:nvPr/>
        </p:nvSpPr>
        <p:spPr>
          <a:xfrm>
            <a:off x="1526075" y="4129000"/>
            <a:ext cx="5799600" cy="5331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lang="en-DE" sz="1100">
                <a:solidFill>
                  <a:srgbClr val="004993"/>
                </a:solidFill>
                <a:latin typeface="Open Sans"/>
                <a:ea typeface="Open Sans"/>
                <a:cs typeface="Open Sans"/>
                <a:sym typeface="Open Sans"/>
              </a:rPr>
              <a:t>Кәсіби дамуды қолдау: </a:t>
            </a:r>
            <a:r>
              <a:rPr lang="en-DE" sz="1100">
                <a:solidFill>
                  <a:srgbClr val="004993"/>
                </a:solidFill>
                <a:latin typeface="Open Sans"/>
                <a:ea typeface="Open Sans"/>
                <a:cs typeface="Open Sans"/>
                <a:sym typeface="Open Sans"/>
              </a:rPr>
              <a:t>Кітапхана, институционалдық, ұлттық немесе халықаралық деңгейде OER және OE басқаруымен айналысу кәсіби даму мүмкіндігі ретінде және "дәстүрлі" немесе бұрыннан қалыптасқан сараптамалық салалардан (мысалы, қорды қалыптастыру, метадеректер және т.б.) тыс өсу жолы ретінде пайдаланылуы мүмкін.</a:t>
            </a:r>
            <a:endParaRPr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100">
                <a:solidFill>
                  <a:srgbClr val="004993"/>
                </a:solidFill>
                <a:latin typeface="Open Sans"/>
                <a:ea typeface="Open Sans"/>
                <a:cs typeface="Open Sans"/>
                <a:sym typeface="Open Sans"/>
              </a:rPr>
              <a:t>Бағалы серіктестер ретінде тану: </a:t>
            </a:r>
            <a:r>
              <a:rPr lang="en-DE" sz="1100">
                <a:solidFill>
                  <a:srgbClr val="004993"/>
                </a:solidFill>
                <a:latin typeface="Open Sans"/>
                <a:ea typeface="Open Sans"/>
                <a:cs typeface="Open Sans"/>
                <a:sym typeface="Open Sans"/>
              </a:rPr>
              <a:t>Ашық педагогика мен ашық лицензиялар саласындағы тәжірибесі арқасында кітапханашылар білім берушілер мен зерттеушілер тарапынан сенімді серіктестер ретінде танылып, сенімді білім беру ресурстарын табу, бейімдеу және жасау кезінде қолдау көрсетеді.</a:t>
            </a:r>
            <a:endParaRPr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en-DE" sz="1100">
                <a:solidFill>
                  <a:srgbClr val="004993"/>
                </a:solidFill>
                <a:latin typeface="Open Sans"/>
                <a:ea typeface="Open Sans"/>
                <a:cs typeface="Open Sans"/>
                <a:sym typeface="Open Sans"/>
              </a:rPr>
              <a:t>Ашық ғылыммен синергияларды дамыту: </a:t>
            </a:r>
            <a:r>
              <a:rPr lang="en-DE" sz="1100">
                <a:solidFill>
                  <a:srgbClr val="004993"/>
                </a:solidFill>
                <a:latin typeface="Open Sans"/>
                <a:ea typeface="Open Sans"/>
                <a:cs typeface="Open Sans"/>
                <a:sym typeface="Open Sans"/>
              </a:rPr>
              <a:t>Ашық ғылым мен ашық білім көбінесе бөлек қарастырылып, білім әртүрлі мамандардың қолында болады. Кітапханашылар осы екі саланы біртұтас тәсілмен байланыстырып, институттық/академиялық қауымдастық ішінде ашық мәдениетті дамытуға ықпал ете алады.</a:t>
            </a:r>
            <a:endParaRPr sz="11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sz="11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100">
                <a:solidFill>
                  <a:srgbClr val="004993"/>
                </a:solidFill>
                <a:latin typeface="Open Sans"/>
                <a:ea typeface="Open Sans"/>
                <a:cs typeface="Open Sans"/>
                <a:sym typeface="Open Sans"/>
              </a:rPr>
              <a:t>Ынтымақтастық пен білім алмасуды насихаттау: </a:t>
            </a:r>
            <a:r>
              <a:rPr lang="en-DE" sz="1100">
                <a:solidFill>
                  <a:srgbClr val="004993"/>
                </a:solidFill>
                <a:latin typeface="Open Sans"/>
                <a:ea typeface="Open Sans"/>
                <a:cs typeface="Open Sans"/>
                <a:sym typeface="Open Sans"/>
              </a:rPr>
              <a:t>Кітапханашылар ашық ресурстарды жинақтап, ашық білім тақырыптары бойынша оқу семинарлары мен тренингтер ұйымдастыру арқылы ынтымақтастықты жеңілдетуде маңызды рөл атқарады. Олар сондай-ақ Ашық Білім айналасындағы тәжірибе қауымдастықтарын дамыту арқылы өздерінің кәсіби желілерін кеңейтеді.</a:t>
            </a:r>
            <a:endParaRPr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lang="en-DE" sz="1100">
                <a:solidFill>
                  <a:srgbClr val="004993"/>
                </a:solidFill>
                <a:latin typeface="Open Sans"/>
                <a:ea typeface="Open Sans"/>
                <a:cs typeface="Open Sans"/>
                <a:sym typeface="Open Sans"/>
              </a:rPr>
              <a:t>Шығындарды азайту: </a:t>
            </a:r>
            <a:r>
              <a:rPr lang="en-DE" sz="1100">
                <a:solidFill>
                  <a:srgbClr val="004993"/>
                </a:solidFill>
                <a:latin typeface="Open Sans"/>
                <a:ea typeface="Open Sans"/>
                <a:cs typeface="Open Sans"/>
                <a:sym typeface="Open Sans"/>
              </a:rPr>
              <a:t>Қымбат және шектеуші лицензияларды сатып алудан кітапхана бюджетін үнемдеу, сондай-ақ мұғалімдер мен студенттерге сабақ әдебиеті ретінде OER баламаларын ұсыну кезінде. Бұл пайда кітапхана мен университет бюджетін ашық қолжетімділікке көшуіне ұзақ мерзімді түрде үлес қосады.</a:t>
            </a:r>
            <a:endParaRPr i="0" sz="1100" u="none" cap="none" strike="noStrike">
              <a:solidFill>
                <a:srgbClr val="004993"/>
              </a:solidFill>
              <a:latin typeface="Open Sans"/>
              <a:ea typeface="Open Sans"/>
              <a:cs typeface="Open Sans"/>
              <a:sym typeface="Open Sans"/>
            </a:endParaRPr>
          </a:p>
        </p:txBody>
      </p:sp>
      <p:sp>
        <p:nvSpPr>
          <p:cNvPr id="288" name="Google Shape;288;g312797d95bd_0_0"/>
          <p:cNvSpPr txBox="1"/>
          <p:nvPr/>
        </p:nvSpPr>
        <p:spPr>
          <a:xfrm>
            <a:off x="1676250" y="3498850"/>
            <a:ext cx="54048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600">
                <a:solidFill>
                  <a:schemeClr val="accent2"/>
                </a:solidFill>
                <a:latin typeface="Open Sans"/>
                <a:ea typeface="Open Sans"/>
                <a:cs typeface="Open Sans"/>
                <a:sym typeface="Open Sans"/>
              </a:rPr>
              <a:t>Ашық білім берудің </a:t>
            </a:r>
            <a:r>
              <a:rPr b="1" lang="en-DE" sz="1600">
                <a:solidFill>
                  <a:srgbClr val="004993"/>
                </a:solidFill>
                <a:latin typeface="Open Sans"/>
                <a:ea typeface="Open Sans"/>
                <a:cs typeface="Open Sans"/>
                <a:sym typeface="Open Sans"/>
              </a:rPr>
              <a:t>кітапханашылар</a:t>
            </a:r>
            <a:r>
              <a:rPr b="1" lang="en-DE" sz="1600">
                <a:solidFill>
                  <a:schemeClr val="accent2"/>
                </a:solidFill>
                <a:latin typeface="Open Sans"/>
                <a:ea typeface="Open Sans"/>
                <a:cs typeface="Open Sans"/>
                <a:sym typeface="Open Sans"/>
              </a:rPr>
              <a:t> үшін артықшылықтары</a:t>
            </a:r>
            <a:endParaRPr b="1" i="0" sz="1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g312797d95bd_0_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312797d95bd_0_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5" name="Google Shape;295;g312797d95bd_0_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312797d95bd_0_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7" name="Google Shape;297;g312797d95bd_0_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8" name="Google Shape;298;g312797d95bd_0_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9" name="Google Shape;299;g312797d95bd_0_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300" name="Google Shape;300;g312797d95bd_0_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1" name="Google Shape;301;g312797d95bd_0_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2" name="Google Shape;302;g312797d95bd_0_14"/>
          <p:cNvSpPr txBox="1"/>
          <p:nvPr/>
        </p:nvSpPr>
        <p:spPr>
          <a:xfrm>
            <a:off x="1526075" y="4129000"/>
            <a:ext cx="5799600" cy="480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Жаңа кітапханашыларды кәсіпке тарту: </a:t>
            </a:r>
            <a:r>
              <a:rPr lang="en-DE" sz="1200">
                <a:solidFill>
                  <a:srgbClr val="004993"/>
                </a:solidFill>
                <a:latin typeface="Open Sans"/>
                <a:ea typeface="Open Sans"/>
                <a:cs typeface="Open Sans"/>
                <a:sym typeface="Open Sans"/>
              </a:rPr>
              <a:t>Ашық білім мен әлеуметтік әділеттілік арасындағы берік байланыс кітапхана ісін кәсібін жаңадан бастаушы мамандар мен жаңа кітапханашылар тобы үшін тартымды мансап таңдауына айналдырады.</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Танылуды кеңейту: </a:t>
            </a:r>
            <a:r>
              <a:rPr lang="en-DE" sz="1200">
                <a:solidFill>
                  <a:srgbClr val="004993"/>
                </a:solidFill>
                <a:latin typeface="Open Sans"/>
                <a:ea typeface="Open Sans"/>
                <a:cs typeface="Open Sans"/>
                <a:sym typeface="Open Sans"/>
              </a:rPr>
              <a:t>АББР әзірлеушілері мен қолдаушылары ашықтық пен басқа да әмбебап құндылықтарды жақтайтын жұмыстары үшін бүкіл әлемде беделге ие болуда. Кітапханашылардың/ақпарат мамандарының оқу материалдарының кураторлары ретінде бағаланған рөлі Ашық білім беруде одан да маңыздырақ болады.</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Әсер мен ауқымды арттыру: </a:t>
            </a:r>
            <a:r>
              <a:rPr lang="en-DE" sz="1200">
                <a:solidFill>
                  <a:srgbClr val="004993"/>
                </a:solidFill>
                <a:latin typeface="Open Sans"/>
                <a:ea typeface="Open Sans"/>
                <a:cs typeface="Open Sans"/>
                <a:sym typeface="Open Sans"/>
              </a:rPr>
              <a:t>Кітапханашылардың өз мекемесінен тыс жерлерде әсерін және ауқымын кеңейтуге көмектеседі</a:t>
            </a:r>
            <a:endParaRPr sz="1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2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Орнықты даму мақсаттарына (ОДМ) жетуге үлес қосу: </a:t>
            </a:r>
            <a:r>
              <a:rPr lang="en-DE" sz="1200">
                <a:solidFill>
                  <a:srgbClr val="004993"/>
                </a:solidFill>
                <a:latin typeface="Open Sans"/>
                <a:ea typeface="Open Sans"/>
                <a:cs typeface="Open Sans"/>
                <a:sym typeface="Open Sans"/>
              </a:rPr>
              <a:t>Орнықты даму мақсаттарына жетуде нақты әрі өлшенетін үлес қосуға көмектесу.</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Тәи </a:t>
            </a:r>
            <a:r>
              <a:rPr b="1" lang="en-DE" sz="1200">
                <a:solidFill>
                  <a:srgbClr val="004993"/>
                </a:solidFill>
                <a:latin typeface="Open Sans"/>
                <a:ea typeface="Open Sans"/>
                <a:cs typeface="Open Sans"/>
                <a:sym typeface="Open Sans"/>
              </a:rPr>
              <a:t>стратегиясына сәйкес келу: </a:t>
            </a:r>
            <a:r>
              <a:rPr lang="en-DE" sz="1200">
                <a:solidFill>
                  <a:srgbClr val="004993"/>
                </a:solidFill>
                <a:latin typeface="Open Sans"/>
                <a:ea typeface="Open Sans"/>
                <a:cs typeface="Open Sans"/>
                <a:sym typeface="Open Sans"/>
              </a:rPr>
              <a:t>Кітапханашылар ашық білім беруді теңдік, әртүрлілік және инклюзивтілік мақсаттарын алға жылжыту үшін стратегиялық құрал ретінде пайдаланады, бұл оқу орталарын барлығы үшін қолжетімді және инклюзивті етуге мүмкіндік береді.</a:t>
            </a:r>
            <a:endParaRPr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DE" sz="1200">
                <a:solidFill>
                  <a:srgbClr val="004993"/>
                </a:solidFill>
                <a:latin typeface="Open Sans"/>
                <a:ea typeface="Open Sans"/>
                <a:cs typeface="Open Sans"/>
                <a:sym typeface="Open Sans"/>
              </a:rPr>
              <a:t>Әріптестерді қолдау және әріптестерден қолдау алу: </a:t>
            </a:r>
            <a:r>
              <a:rPr lang="en-DE" sz="1200">
                <a:solidFill>
                  <a:srgbClr val="004993"/>
                </a:solidFill>
                <a:latin typeface="Open Sans"/>
                <a:ea typeface="Open Sans"/>
                <a:cs typeface="Open Sans"/>
                <a:sym typeface="Open Sans"/>
              </a:rPr>
              <a:t>Кітапханашылар әртүрлі білім беру мүмкіндіктерін ұсынып, өз қауымдастықтарында өзара қолдауды нығайту арқылы өмір бойы оқу мәдениетін қалыптастырады.</a:t>
            </a:r>
            <a:endParaRPr i="0" sz="1200" u="none" cap="none" strike="noStrike">
              <a:solidFill>
                <a:srgbClr val="004993"/>
              </a:solidFill>
              <a:latin typeface="Open Sans"/>
              <a:ea typeface="Open Sans"/>
              <a:cs typeface="Open Sans"/>
              <a:sym typeface="Open Sans"/>
            </a:endParaRPr>
          </a:p>
        </p:txBody>
      </p:sp>
      <p:sp>
        <p:nvSpPr>
          <p:cNvPr id="303" name="Google Shape;303;g312797d95bd_0_14"/>
          <p:cNvSpPr txBox="1"/>
          <p:nvPr/>
        </p:nvSpPr>
        <p:spPr>
          <a:xfrm>
            <a:off x="1676250" y="3498850"/>
            <a:ext cx="54048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600">
                <a:solidFill>
                  <a:schemeClr val="accent2"/>
                </a:solidFill>
                <a:latin typeface="Open Sans"/>
                <a:ea typeface="Open Sans"/>
                <a:cs typeface="Open Sans"/>
                <a:sym typeface="Open Sans"/>
              </a:rPr>
              <a:t>Ашық білім берудің </a:t>
            </a:r>
            <a:r>
              <a:rPr b="1" lang="en-DE" sz="1600">
                <a:solidFill>
                  <a:srgbClr val="004993"/>
                </a:solidFill>
                <a:latin typeface="Open Sans"/>
                <a:ea typeface="Open Sans"/>
                <a:cs typeface="Open Sans"/>
                <a:sym typeface="Open Sans"/>
              </a:rPr>
              <a:t>кітапханашылар</a:t>
            </a:r>
            <a:r>
              <a:rPr b="1" lang="en-DE" sz="1600">
                <a:solidFill>
                  <a:schemeClr val="accent2"/>
                </a:solidFill>
                <a:latin typeface="Open Sans"/>
                <a:ea typeface="Open Sans"/>
                <a:cs typeface="Open Sans"/>
                <a:sym typeface="Open Sans"/>
              </a:rPr>
              <a:t> үшін артықшылықтары</a:t>
            </a:r>
            <a:endParaRPr b="1" sz="1800">
              <a:solidFill>
                <a:schemeClr val="accent2"/>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g10fd37d023f_0_0"/>
          <p:cNvSpPr txBox="1"/>
          <p:nvPr/>
        </p:nvSpPr>
        <p:spPr>
          <a:xfrm>
            <a:off x="338050" y="5472700"/>
            <a:ext cx="6827700" cy="18729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chemeClr val="dk1"/>
              </a:buClr>
              <a:buSzPts val="1100"/>
              <a:buFont typeface="Arial"/>
              <a:buNone/>
            </a:pPr>
            <a:r>
              <a:rPr b="0" i="0" lang="en-DE" sz="1000" u="none" cap="none" strike="noStrike">
                <a:solidFill>
                  <a:schemeClr val="dk1"/>
                </a:solidFill>
                <a:latin typeface="Open Sans"/>
                <a:ea typeface="Open Sans"/>
                <a:cs typeface="Open Sans"/>
                <a:sym typeface="Open Sans"/>
              </a:rPr>
              <a:t>“Kazakh_OE Benefits - ENOEL Toolkit” is an adaptation of “</a:t>
            </a:r>
            <a:r>
              <a:rPr lang="en-DE" sz="1000">
                <a:solidFill>
                  <a:schemeClr val="dk1"/>
                </a:solidFill>
                <a:latin typeface="Open Sans"/>
                <a:ea typeface="Open Sans"/>
                <a:cs typeface="Open Sans"/>
                <a:sym typeface="Open Sans"/>
              </a:rPr>
              <a:t>“An ENOEL Toolkit” (version 4) published as of September 2024</a:t>
            </a:r>
            <a:r>
              <a:rPr b="0" i="0" lang="en-DE" sz="1000" u="none" cap="none" strike="noStrike">
                <a:solidFill>
                  <a:schemeClr val="dk1"/>
                </a:solidFill>
                <a:latin typeface="Open Sans"/>
                <a:ea typeface="Open Sans"/>
                <a:cs typeface="Open Sans"/>
                <a:sym typeface="Open Sans"/>
              </a:rPr>
              <a:t> </a:t>
            </a:r>
            <a:r>
              <a:rPr b="0" i="0" lang="en-DE" sz="1000" u="sng" cap="none" strike="noStrike">
                <a:solidFill>
                  <a:schemeClr val="hlink"/>
                </a:solidFill>
                <a:latin typeface="Open Sans"/>
                <a:ea typeface="Open Sans"/>
                <a:cs typeface="Open Sans"/>
                <a:sym typeface="Open Sans"/>
                <a:hlinkClick r:id="rId3"/>
              </a:rPr>
              <a:t>here </a:t>
            </a:r>
            <a:r>
              <a:rPr lang="en-DE" sz="1000">
                <a:solidFill>
                  <a:schemeClr val="dk1"/>
                </a:solidFill>
                <a:latin typeface="Open Sans"/>
                <a:ea typeface="Open Sans"/>
                <a:cs typeface="Open Sans"/>
                <a:sym typeface="Open Sans"/>
              </a:rPr>
              <a:t> </a:t>
            </a:r>
            <a:r>
              <a:rPr b="0" i="0" lang="en-DE" sz="1000" u="none" cap="none" strike="noStrike">
                <a:solidFill>
                  <a:schemeClr val="dk1"/>
                </a:solidFill>
                <a:latin typeface="Open Sans"/>
                <a:ea typeface="Open Sans"/>
                <a:cs typeface="Open Sans"/>
                <a:sym typeface="Open Sans"/>
              </a:rPr>
              <a:t>(the “Original Work”), licensed by</a:t>
            </a:r>
            <a:r>
              <a:rPr b="0" i="0" lang="en-DE" sz="1000" u="none" cap="none" strike="noStrike">
                <a:solidFill>
                  <a:schemeClr val="dk1"/>
                </a:solidFill>
                <a:uFill>
                  <a:noFill/>
                </a:uFill>
                <a:latin typeface="Open Sans"/>
                <a:ea typeface="Open Sans"/>
                <a:cs typeface="Open Sans"/>
                <a:sym typeface="Open Sans"/>
                <a:hlinkClick r:id="rId4">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5">
                  <a:extLst>
                    <a:ext uri="{A12FA001-AC4F-418D-AE19-62706E023703}">
                      <ahyp:hlinkClr val="tx"/>
                    </a:ext>
                  </a:extLst>
                </a:hlinkClick>
              </a:rPr>
              <a:t>SPARC Europe</a:t>
            </a:r>
            <a:r>
              <a:rPr b="0" i="0" lang="en-DE" sz="1000" u="none" cap="none" strike="noStrike">
                <a:solidFill>
                  <a:schemeClr val="dk1"/>
                </a:solidFill>
                <a:latin typeface="Open Sans"/>
                <a:ea typeface="Open Sans"/>
                <a:cs typeface="Open Sans"/>
                <a:sym typeface="Open Sans"/>
              </a:rPr>
              <a:t> (curated by </a:t>
            </a:r>
            <a:r>
              <a:rPr b="0" i="0" lang="en-DE" sz="1000" u="sng" cap="none" strike="noStrike">
                <a:solidFill>
                  <a:srgbClr val="2A6496"/>
                </a:solidFill>
                <a:latin typeface="Open Sans"/>
                <a:ea typeface="Open Sans"/>
                <a:cs typeface="Open Sans"/>
                <a:sym typeface="Open Sans"/>
                <a:hlinkClick r:id="rId6">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chemeClr val="dk1"/>
                </a:solidFill>
                <a:latin typeface="Open Sans"/>
                <a:ea typeface="Open Sans"/>
                <a:cs typeface="Open Sans"/>
                <a:sym typeface="Open Sans"/>
              </a:rPr>
              <a:t>under a </a:t>
            </a:r>
            <a:r>
              <a:rPr b="0" i="0" lang="en-DE"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Creative Commons Attribution 4.0 International License</a:t>
            </a:r>
            <a:r>
              <a:rPr b="0" i="0" lang="en-DE" sz="1000" u="none" cap="none" strike="noStrike">
                <a:solidFill>
                  <a:schemeClr val="dk1"/>
                </a:solidFill>
                <a:latin typeface="Open Sans"/>
                <a:ea typeface="Open Sans"/>
                <a:cs typeface="Open Sans"/>
                <a:sym typeface="Open Sans"/>
              </a:rPr>
              <a:t>. This adaptation is made and published by SPARC EUROPE (the “Adapter”) under a </a:t>
            </a:r>
            <a:r>
              <a:rPr b="0" i="0" lang="en-DE" sz="1000" u="sng" cap="none" strike="noStrike">
                <a:solidFill>
                  <a:srgbClr val="1155CC"/>
                </a:solidFill>
                <a:latin typeface="Open Sans"/>
                <a:ea typeface="Open Sans"/>
                <a:cs typeface="Open Sans"/>
                <a:sym typeface="Open Sans"/>
                <a:hlinkClick r:id="rId8">
                  <a:extLst>
                    <a:ext uri="{A12FA001-AC4F-418D-AE19-62706E023703}">
                      <ahyp:hlinkClr val="tx"/>
                    </a:ext>
                  </a:extLst>
                </a:hlinkClick>
              </a:rPr>
              <a:t>Creative Commons Attribution 4.0 International License</a:t>
            </a:r>
            <a:r>
              <a:rPr b="0" i="0" lang="en-DE"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Kazakh.”</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500"/>
              </a:spcBef>
              <a:spcAft>
                <a:spcPts val="0"/>
              </a:spcAft>
              <a:buClr>
                <a:schemeClr val="dk1"/>
              </a:buClr>
              <a:buSzPts val="1100"/>
              <a:buFont typeface="Arial"/>
              <a:buNone/>
            </a:pPr>
            <a:r>
              <a:rPr b="0" i="0" lang="en-DE" sz="1000" u="none" cap="none" strike="noStrike">
                <a:solidFill>
                  <a:schemeClr val="dk1"/>
                </a:solidFill>
                <a:latin typeface="Open Sans"/>
                <a:ea typeface="Open Sans"/>
                <a:cs typeface="Open Sans"/>
                <a:sym typeface="Open Sans"/>
              </a:rPr>
              <a:t>Special thanks to Translationdesk USM, </a:t>
            </a:r>
            <a:r>
              <a:rPr lang="en-DE" sz="1000">
                <a:solidFill>
                  <a:schemeClr val="dk1"/>
                </a:solidFill>
                <a:latin typeface="Open Sans"/>
                <a:ea typeface="Open Sans"/>
                <a:cs typeface="Open Sans"/>
                <a:sym typeface="Open Sans"/>
              </a:rPr>
              <a:t>Lazzat Arystanova and Tolkyn Jangulova</a:t>
            </a:r>
            <a:r>
              <a:rPr b="0" i="0" lang="en-DE" sz="1000" u="none" cap="none" strike="noStrike">
                <a:solidFill>
                  <a:schemeClr val="dk1"/>
                </a:solidFill>
                <a:latin typeface="Open Sans"/>
                <a:ea typeface="Open Sans"/>
                <a:cs typeface="Open Sans"/>
                <a:sym typeface="Open Sans"/>
              </a:rPr>
              <a:t> for the Kazakh translation.</a:t>
            </a:r>
            <a:endParaRPr b="0" i="0" sz="1000" u="none" cap="none" strike="noStrike">
              <a:solidFill>
                <a:schemeClr val="dk1"/>
              </a:solidFill>
              <a:latin typeface="Open Sans"/>
              <a:ea typeface="Open Sans"/>
              <a:cs typeface="Open Sans"/>
              <a:sym typeface="Open Sans"/>
            </a:endParaRPr>
          </a:p>
          <a:p>
            <a:pPr indent="0" lvl="0" marL="0" marR="0" rtl="0" algn="ctr">
              <a:lnSpc>
                <a:spcPct val="100000"/>
              </a:lnSpc>
              <a:spcBef>
                <a:spcPts val="800"/>
              </a:spcBef>
              <a:spcAft>
                <a:spcPts val="0"/>
              </a:spcAft>
              <a:buClr>
                <a:srgbClr val="000000"/>
              </a:buClr>
              <a:buSzPts val="4600"/>
              <a:buFont typeface="Arial"/>
              <a:buNone/>
            </a:pPr>
            <a:r>
              <a:t/>
            </a:r>
            <a:endParaRPr b="1" i="0" sz="1000" u="none" cap="none" strike="noStrike">
              <a:solidFill>
                <a:srgbClr val="004993"/>
              </a:solidFill>
              <a:latin typeface="Open Sans"/>
              <a:ea typeface="Open Sans"/>
              <a:cs typeface="Open Sans"/>
              <a:sym typeface="Open Sans"/>
            </a:endParaRPr>
          </a:p>
        </p:txBody>
      </p:sp>
      <p:pic>
        <p:nvPicPr>
          <p:cNvPr id="309" name="Google Shape;309;g10fd37d023f_0_0"/>
          <p:cNvPicPr preferRelativeResize="0"/>
          <p:nvPr/>
        </p:nvPicPr>
        <p:blipFill rotWithShape="1">
          <a:blip r:embed="rId9">
            <a:alphaModFix/>
          </a:blip>
          <a:srcRect b="0" l="0" r="0" t="0"/>
          <a:stretch/>
        </p:blipFill>
        <p:spPr>
          <a:xfrm>
            <a:off x="569400" y="304462"/>
            <a:ext cx="4651251" cy="3531075"/>
          </a:xfrm>
          <a:prstGeom prst="rect">
            <a:avLst/>
          </a:prstGeom>
          <a:noFill/>
          <a:ln>
            <a:noFill/>
          </a:ln>
        </p:spPr>
      </p:pic>
      <p:sp>
        <p:nvSpPr>
          <p:cNvPr id="310" name="Google Shape;310;g10fd37d023f_0_0"/>
          <p:cNvSpPr txBox="1"/>
          <p:nvPr/>
        </p:nvSpPr>
        <p:spPr>
          <a:xfrm>
            <a:off x="683493" y="1065775"/>
            <a:ext cx="3572207" cy="1434208"/>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5800"/>
              <a:buFont typeface="Arial"/>
              <a:buNone/>
            </a:pPr>
            <a:r>
              <a:rPr b="1" i="0" lang="en-DE" sz="5800" u="none" cap="none" strike="noStrike">
                <a:solidFill>
                  <a:schemeClr val="lt1"/>
                </a:solidFill>
                <a:latin typeface="Calibri"/>
                <a:ea typeface="Calibri"/>
                <a:cs typeface="Calibri"/>
                <a:sym typeface="Calibri"/>
              </a:rPr>
              <a:t>АББР</a:t>
            </a:r>
            <a:br>
              <a:rPr b="1" i="0" lang="en-DE" sz="5800" u="none" cap="none" strike="noStrike">
                <a:solidFill>
                  <a:schemeClr val="lt1"/>
                </a:solidFill>
                <a:latin typeface="Calibri"/>
                <a:ea typeface="Calibri"/>
                <a:cs typeface="Calibri"/>
                <a:sym typeface="Calibri"/>
              </a:rPr>
            </a:br>
            <a:r>
              <a:rPr b="0" i="0" lang="en-DE" sz="5800" u="none" cap="none" strike="noStrike">
                <a:solidFill>
                  <a:schemeClr val="lt1"/>
                </a:solidFill>
                <a:latin typeface="Calibri"/>
                <a:ea typeface="Calibri"/>
                <a:cs typeface="Calibri"/>
                <a:sym typeface="Calibri"/>
              </a:rPr>
              <a:t>НЕГІЗДЕРІ</a:t>
            </a:r>
            <a:endParaRPr b="0" i="0" sz="5800" u="none" cap="none" strike="noStrike">
              <a:solidFill>
                <a:schemeClr val="lt1"/>
              </a:solidFill>
              <a:latin typeface="Calibri"/>
              <a:ea typeface="Calibri"/>
              <a:cs typeface="Calibri"/>
              <a:sym typeface="Calibri"/>
            </a:endParaRPr>
          </a:p>
        </p:txBody>
      </p:sp>
      <p:sp>
        <p:nvSpPr>
          <p:cNvPr id="311" name="Google Shape;311;g10fd37d023f_0_0"/>
          <p:cNvSpPr txBox="1"/>
          <p:nvPr/>
        </p:nvSpPr>
        <p:spPr>
          <a:xfrm>
            <a:off x="198900" y="4595025"/>
            <a:ext cx="7100400" cy="892724"/>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ЕАББКЖ ҚҰРАЛДАРЫ</a:t>
            </a:r>
            <a:endParaRPr b="1" i="0" sz="4600" u="none" cap="none" strike="noStrike">
              <a:solidFill>
                <a:srgbClr val="004993"/>
              </a:solidFill>
              <a:latin typeface="Open Sans"/>
              <a:ea typeface="Open Sans"/>
              <a:cs typeface="Open Sans"/>
              <a:sym typeface="Open Sans"/>
            </a:endParaRPr>
          </a:p>
        </p:txBody>
      </p:sp>
      <p:pic>
        <p:nvPicPr>
          <p:cNvPr id="312" name="Google Shape;312;g10fd37d023f_0_0"/>
          <p:cNvPicPr preferRelativeResize="0"/>
          <p:nvPr/>
        </p:nvPicPr>
        <p:blipFill rotWithShape="1">
          <a:blip r:embed="rId10">
            <a:alphaModFix/>
          </a:blip>
          <a:srcRect b="0" l="0" r="0" t="0"/>
          <a:stretch/>
        </p:blipFill>
        <p:spPr>
          <a:xfrm>
            <a:off x="2902762" y="8287619"/>
            <a:ext cx="1751480" cy="985199"/>
          </a:xfrm>
          <a:prstGeom prst="rect">
            <a:avLst/>
          </a:prstGeom>
          <a:noFill/>
          <a:ln>
            <a:noFill/>
          </a:ln>
        </p:spPr>
      </p:pic>
      <p:pic>
        <p:nvPicPr>
          <p:cNvPr id="313" name="Google Shape;313;g10fd37d023f_0_0"/>
          <p:cNvPicPr preferRelativeResize="0"/>
          <p:nvPr/>
        </p:nvPicPr>
        <p:blipFill rotWithShape="1">
          <a:blip r:embed="rId11">
            <a:alphaModFix/>
          </a:blip>
          <a:srcRect b="0" l="0" r="0" t="0"/>
          <a:stretch/>
        </p:blipFill>
        <p:spPr>
          <a:xfrm>
            <a:off x="2088869" y="7357164"/>
            <a:ext cx="3379258" cy="985200"/>
          </a:xfrm>
          <a:prstGeom prst="rect">
            <a:avLst/>
          </a:prstGeom>
          <a:noFill/>
          <a:ln>
            <a:noFill/>
          </a:ln>
        </p:spPr>
      </p:pic>
      <p:pic>
        <p:nvPicPr>
          <p:cNvPr id="314" name="Google Shape;314;g10fd37d023f_0_0"/>
          <p:cNvPicPr preferRelativeResize="0"/>
          <p:nvPr/>
        </p:nvPicPr>
        <p:blipFill rotWithShape="1">
          <a:blip r:embed="rId12">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f8a48c4d7a_0_21"/>
          <p:cNvSpPr txBox="1"/>
          <p:nvPr/>
        </p:nvSpPr>
        <p:spPr>
          <a:xfrm>
            <a:off x="353825" y="1614500"/>
            <a:ext cx="6837900" cy="905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DE" sz="1300" u="none" cap="none" strike="noStrike">
                <a:solidFill>
                  <a:srgbClr val="004993"/>
                </a:solidFill>
                <a:latin typeface="Open Sans"/>
                <a:ea typeface="Open Sans"/>
                <a:cs typeface="Open Sans"/>
                <a:sym typeface="Open Sans"/>
              </a:rPr>
              <a:t>Бұл </a:t>
            </a:r>
            <a:r>
              <a:rPr b="0" i="0" lang="en-DE" sz="1300" u="sng" cap="none" strike="noStrike">
                <a:solidFill>
                  <a:schemeClr val="hlink"/>
                </a:solidFill>
                <a:latin typeface="Open Sans"/>
                <a:ea typeface="Open Sans"/>
                <a:cs typeface="Open Sans"/>
                <a:sym typeface="Open Sans"/>
                <a:hlinkClick r:id="rId3"/>
              </a:rPr>
              <a:t>Еуропалық ашық білім беру кітапханашыларының желісі (ENOEL)</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 дайындаған құралдар (слайдтар, үндеухаттар және карточкалар) жиынтығы. </a:t>
            </a:r>
            <a:r>
              <a:rPr b="0" i="0" lang="en-DE" sz="1300" u="none" cap="none" strike="noStrike">
                <a:solidFill>
                  <a:srgbClr val="004993"/>
                </a:solidFill>
                <a:latin typeface="Open Sans"/>
                <a:ea typeface="Open Sans"/>
                <a:cs typeface="Open Sans"/>
                <a:sym typeface="Open Sans"/>
              </a:rPr>
              <a:t> Құралдар ашық білім берудің (АББ) маңыздылығы туралы хабардарлықты арттыруға бағытталған және студенттер, оқытушылар, мекемелер </a:t>
            </a:r>
            <a:r>
              <a:rPr lang="en-DE" sz="1300">
                <a:solidFill>
                  <a:srgbClr val="004993"/>
                </a:solidFill>
                <a:latin typeface="Open Sans"/>
                <a:ea typeface="Open Sans"/>
                <a:cs typeface="Open Sans"/>
                <a:sym typeface="Open Sans"/>
              </a:rPr>
              <a:t>қоғам және кітапханашылар үшін АББР артықшылықтарын көрсетеді.</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DE" sz="1300" u="none" cap="none" strike="noStrike">
                <a:solidFill>
                  <a:srgbClr val="004993"/>
                </a:solidFill>
                <a:latin typeface="Open Sans"/>
                <a:ea typeface="Open Sans"/>
                <a:cs typeface="Open Sans"/>
                <a:sym typeface="Open Sans"/>
              </a:rPr>
              <a:t>Бұл жиынтық </a:t>
            </a:r>
            <a:r>
              <a:rPr b="1" i="0" lang="en-DE" sz="1300" u="none" cap="none" strike="noStrike">
                <a:solidFill>
                  <a:srgbClr val="004993"/>
                </a:solidFill>
                <a:latin typeface="Open Sans"/>
                <a:ea typeface="Open Sans"/>
                <a:cs typeface="Open Sans"/>
                <a:sym typeface="Open Sans"/>
              </a:rPr>
              <a:t>үндеухат үлгілерін </a:t>
            </a:r>
            <a:r>
              <a:rPr b="0" i="0" lang="en-DE" sz="1300" u="none" cap="none" strike="noStrike">
                <a:solidFill>
                  <a:srgbClr val="004993"/>
                </a:solidFill>
                <a:latin typeface="Open Sans"/>
                <a:ea typeface="Open Sans"/>
                <a:cs typeface="Open Sans"/>
                <a:sym typeface="Open Sans"/>
              </a:rPr>
              <a:t>қамтиды.</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300" u="none" cap="none" strike="noStrike">
                <a:solidFill>
                  <a:srgbClr val="004993"/>
                </a:solidFill>
                <a:latin typeface="Open Sans"/>
                <a:ea typeface="Open Sans"/>
                <a:cs typeface="Open Sans"/>
                <a:sym typeface="Open Sans"/>
              </a:rPr>
              <a:t>Сіз үлгілерді тікелей сол қалпында қолдана аласыз немесе оларды өзіңіздің нақты қажеттіліктеріңізге бейімдей аласыз.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300" u="none" cap="none" strike="noStrike">
                <a:solidFill>
                  <a:srgbClr val="004993"/>
                </a:solidFill>
                <a:latin typeface="Open Sans"/>
                <a:ea typeface="Open Sans"/>
                <a:cs typeface="Open Sans"/>
                <a:sym typeface="Open Sans"/>
              </a:rPr>
              <a:t>Үлгіні пайдалану кезінде </a:t>
            </a:r>
            <a:r>
              <a:rPr b="0" i="0" lang="en-DE" sz="1300" u="none" cap="none" strike="noStrike">
                <a:solidFill>
                  <a:srgbClr val="004993"/>
                </a:solidFill>
                <a:latin typeface="Open Sans"/>
                <a:ea typeface="Open Sans"/>
                <a:cs typeface="Open Sans"/>
                <a:sym typeface="Open Sans"/>
              </a:rPr>
              <a:t>пайдаланғыңыз келетін слайдтар жиынтығын немесе жекелеген слайдты жүктеп алып, басып шығарыңыз.</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300" u="none" cap="none" strike="noStrike">
                <a:solidFill>
                  <a:srgbClr val="004993"/>
                </a:solidFill>
                <a:latin typeface="Open Sans"/>
                <a:ea typeface="Open Sans"/>
                <a:cs typeface="Open Sans"/>
                <a:sym typeface="Open Sans"/>
              </a:rPr>
              <a:t>Егер үлгіні өз қажеттіліктеріңізге бейімдегіңіз келсе, онда:</a:t>
            </a:r>
            <a:endParaRPr b="1" i="0" sz="1300" u="none" cap="none" strike="noStrike">
              <a:solidFill>
                <a:srgbClr val="004993"/>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b="0" i="0" lang="en-DE" sz="1300" u="none" cap="none" strike="noStrike">
                <a:solidFill>
                  <a:srgbClr val="004993"/>
                </a:solidFill>
                <a:latin typeface="Open Sans"/>
                <a:ea typeface="Open Sans"/>
                <a:cs typeface="Open Sans"/>
                <a:sym typeface="Open Sans"/>
              </a:rPr>
              <a:t>Пайдаланғыңыз келетін құралды жүктеу</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b="0" i="0" lang="en-DE" sz="1300" u="none" cap="none" strike="noStrike">
                <a:solidFill>
                  <a:srgbClr val="004993"/>
                </a:solidFill>
                <a:latin typeface="Open Sans"/>
                <a:ea typeface="Open Sans"/>
                <a:cs typeface="Open Sans"/>
                <a:sym typeface="Open Sans"/>
              </a:rPr>
              <a:t>Оны өз қажеттіліктеріңізге бейімдеу (өз ұйымыңыздың логотипін қосып, өзіңіз лайықты деп санаған кез келген өзгертулерді енгізіңіз)</a:t>
            </a:r>
            <a:endParaRPr b="0" i="0" sz="1300" u="none" cap="none" strike="noStrike">
              <a:solidFill>
                <a:srgbClr val="004993"/>
              </a:solidFill>
              <a:latin typeface="Open Sans"/>
              <a:ea typeface="Open Sans"/>
              <a:cs typeface="Open Sans"/>
              <a:sym typeface="Open Sans"/>
            </a:endParaRPr>
          </a:p>
          <a:p>
            <a:pPr indent="-311150" lvl="0" marL="457200" marR="0" rtl="0" algn="l">
              <a:lnSpc>
                <a:spcPct val="115000"/>
              </a:lnSpc>
              <a:spcBef>
                <a:spcPts val="0"/>
              </a:spcBef>
              <a:spcAft>
                <a:spcPts val="0"/>
              </a:spcAft>
              <a:buClr>
                <a:srgbClr val="004993"/>
              </a:buClr>
              <a:buSzPts val="1300"/>
              <a:buFont typeface="Open Sans"/>
              <a:buChar char="-"/>
            </a:pPr>
            <a:r>
              <a:rPr lang="en-DE" sz="1300">
                <a:solidFill>
                  <a:srgbClr val="004993"/>
                </a:solidFill>
                <a:latin typeface="Open Sans"/>
                <a:ea typeface="Open Sans"/>
                <a:cs typeface="Open Sans"/>
                <a:sym typeface="Open Sans"/>
              </a:rPr>
              <a:t>Бейімделген нұсқада «Бұл жұмыс туынды болып табылады» деген ескерту бар екеніне көз жеткізу қажет [файлдың атауы (мысалы, Kazakh_2. OE Benefits - ENOEL leaflets)] [бастапқы дереккөзге сілтеме:  </a:t>
            </a:r>
            <a:r>
              <a:rPr lang="en-DE" sz="1300" u="sng">
                <a:solidFill>
                  <a:schemeClr val="hlink"/>
                </a:solidFill>
                <a:latin typeface="Open Sans"/>
                <a:ea typeface="Open Sans"/>
                <a:cs typeface="Open Sans"/>
                <a:sym typeface="Open Sans"/>
                <a:hlinkClick r:id="rId4"/>
              </a:rPr>
              <a:t>https://doi.org/10.5281/zenodo.5568482</a:t>
            </a:r>
            <a:r>
              <a:rPr lang="en-DE" sz="1300">
                <a:solidFill>
                  <a:srgbClr val="004993"/>
                </a:solidFill>
                <a:latin typeface="Open Sans"/>
                <a:ea typeface="Open Sans"/>
                <a:cs typeface="Open Sans"/>
                <a:sym typeface="Open Sans"/>
              </a:rPr>
              <a:t>], by </a:t>
            </a:r>
            <a:r>
              <a:rPr lang="en-DE" sz="1300" u="sng">
                <a:solidFill>
                  <a:schemeClr val="hlink"/>
                </a:solidFill>
                <a:latin typeface="Open Sans"/>
                <a:ea typeface="Open Sans"/>
                <a:cs typeface="Open Sans"/>
                <a:sym typeface="Open Sans"/>
                <a:hlinkClick r:id="rId5"/>
              </a:rPr>
              <a:t>SPARC Europe </a:t>
            </a:r>
            <a:r>
              <a:rPr lang="en-DE" sz="1300">
                <a:solidFill>
                  <a:srgbClr val="004993"/>
                </a:solidFill>
                <a:latin typeface="Open Sans"/>
                <a:ea typeface="Open Sans"/>
                <a:cs typeface="Open Sans"/>
                <a:sym typeface="Open Sans"/>
              </a:rPr>
              <a:t>(ENOEL), </a:t>
            </a:r>
            <a:r>
              <a:rPr lang="en-DE" sz="1300" u="sng">
                <a:solidFill>
                  <a:schemeClr val="hlink"/>
                </a:solidFill>
                <a:latin typeface="Open Sans"/>
                <a:ea typeface="Open Sans"/>
                <a:cs typeface="Open Sans"/>
                <a:sym typeface="Open Sans"/>
                <a:hlinkClick r:id="rId6"/>
              </a:rPr>
              <a:t>CC BY</a:t>
            </a:r>
            <a:r>
              <a:rPr lang="en-DE" sz="1300">
                <a:solidFill>
                  <a:srgbClr val="004993"/>
                </a:solidFill>
                <a:latin typeface="Open Sans"/>
                <a:ea typeface="Open Sans"/>
                <a:cs typeface="Open Sans"/>
                <a:sym typeface="Open Sans"/>
              </a:rPr>
              <a:t>.</a:t>
            </a:r>
            <a:endParaRPr b="0" i="0" sz="13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DE" sz="1300" u="none" cap="none" strike="noStrike">
                <a:solidFill>
                  <a:srgbClr val="004993"/>
                </a:solidFill>
                <a:latin typeface="Open Sans"/>
                <a:ea typeface="Open Sans"/>
                <a:cs typeface="Open Sans"/>
                <a:sym typeface="Open Sans"/>
              </a:rPr>
              <a:t>Төменде жиынтықтың қалай ұйымдастырылғандығы туралы қысқаша сипаттама және нақты беттерге арналған ұсынымдар берілген. Бұл тек ұсыныстар; біз өз қажеттіліктеріңізге сәйкес келетін құралдарды таңдауға және жасауға кеңес береміз.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300" u="none" cap="none" strike="noStrike">
                <a:solidFill>
                  <a:srgbClr val="004993"/>
                </a:solidFill>
                <a:latin typeface="Open Sans"/>
                <a:ea typeface="Open Sans"/>
                <a:cs typeface="Open Sans"/>
                <a:sym typeface="Open Sans"/>
              </a:rPr>
              <a:t>3-слайдта </a:t>
            </a:r>
            <a:r>
              <a:rPr b="0" i="0" lang="en-DE" sz="1300" u="none" cap="none" strike="noStrike">
                <a:solidFill>
                  <a:srgbClr val="004993"/>
                </a:solidFill>
                <a:latin typeface="Open Sans"/>
                <a:ea typeface="Open Sans"/>
                <a:cs typeface="Open Sans"/>
                <a:sym typeface="Open Sans"/>
              </a:rPr>
              <a:t>өз ұйымыңыздың логотипін орналастыруды және атрибуция туралы нұсқауды қоса алғанда, үлгіні қалай бейімдеуге болатындығы туралы мысал келтірілген.</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lang="en-DE" sz="1300">
                <a:solidFill>
                  <a:srgbClr val="004993"/>
                </a:solidFill>
                <a:latin typeface="Open Sans"/>
                <a:ea typeface="Open Sans"/>
                <a:cs typeface="Open Sans"/>
                <a:sym typeface="Open Sans"/>
              </a:rPr>
              <a:t>4-15-слайдтарда </a:t>
            </a:r>
            <a:r>
              <a:rPr lang="en-DE" sz="1300">
                <a:solidFill>
                  <a:srgbClr val="004993"/>
                </a:solidFill>
                <a:latin typeface="Open Sans"/>
                <a:ea typeface="Open Sans"/>
                <a:cs typeface="Open Sans"/>
                <a:sym typeface="Open Sans"/>
              </a:rPr>
              <a:t>бес түрлі мүдделі тараптар үшін АББ артықшылықтары көрсетілген: студенттер (сары фон), оқытушылар (қызғылт сары фон), мекемелер (көгілдір фон), баршаға арналған (ақ фон) және кітапханашыларға (ашық көк фон). Бұл слайдтарды сіз осы нақты мүдделі тараптарға арнап қолдана аласыз.</a:t>
            </a:r>
            <a:endParaRPr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Әр топ үшін бастапқы слайдтарда (4, 7, 10, 12, 14-слайдтар) </a:t>
            </a:r>
            <a:r>
              <a:rPr lang="en-DE" sz="1300">
                <a:solidFill>
                  <a:srgbClr val="004993"/>
                </a:solidFill>
                <a:latin typeface="Open Sans"/>
                <a:ea typeface="Open Sans"/>
                <a:cs typeface="Open Sans"/>
                <a:sym typeface="Open Sans"/>
              </a:rPr>
              <a:t>ENOEL әр топ үшін ең маңызды деп санайтын артықшылықтар көрсетілген. Әр топтағы қалған слайдтарда басқа артықшылықтар көрсетілген (5-6-слайдтар студенттерге арналған, 8-9 – оқытушыларға арналған, 11 – мекемелерге арналған, 13 – баршаға және 15 - кітапханашыларға арналған).</a:t>
            </a:r>
            <a:endParaRPr sz="1300">
              <a:solidFill>
                <a:srgbClr val="004993"/>
              </a:solidFill>
              <a:latin typeface="Open Sans"/>
              <a:ea typeface="Open Sans"/>
              <a:cs typeface="Open Sans"/>
              <a:sym typeface="Open Sans"/>
            </a:endParaRPr>
          </a:p>
        </p:txBody>
      </p:sp>
      <p:pic>
        <p:nvPicPr>
          <p:cNvPr id="96" name="Google Shape;96;gf8a48c4d7a_0_21"/>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gf8a48c4d7a_0_21"/>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98" name="Google Shape;98;gf8a48c4d7a_0_21"/>
          <p:cNvSpPr txBox="1"/>
          <p:nvPr/>
        </p:nvSpPr>
        <p:spPr>
          <a:xfrm>
            <a:off x="2435825" y="404750"/>
            <a:ext cx="4248600" cy="9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Ашық білім беру артықшылықтары бойынша құралдарға қош келдіңіз!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gf7f8b365c8_2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110" name="Google Shape;110;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1" name="Google Shape;111;gf7f8b365c8_2_0"/>
          <p:cNvSpPr txBox="1"/>
          <p:nvPr/>
        </p:nvSpPr>
        <p:spPr>
          <a:xfrm>
            <a:off x="230875" y="2898725"/>
            <a:ext cx="22953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DE" sz="900" u="none" cap="none" strike="noStrike">
                <a:solidFill>
                  <a:schemeClr val="dk1"/>
                </a:solidFill>
                <a:latin typeface="Arial"/>
                <a:ea typeface="Arial"/>
                <a:cs typeface="Arial"/>
                <a:sym typeface="Arial"/>
              </a:rPr>
              <a:t>Бұл жұмыс </a:t>
            </a:r>
            <a:r>
              <a:rPr b="0" i="0" lang="en-DE" sz="900" u="none" cap="none" strike="noStrike">
                <a:solidFill>
                  <a:schemeClr val="dk1"/>
                </a:solidFill>
                <a:latin typeface="Open Sans"/>
                <a:ea typeface="Open Sans"/>
                <a:cs typeface="Open Sans"/>
                <a:sym typeface="Open Sans"/>
              </a:rPr>
              <a:t>“Kazakh_2.</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chemeClr val="dk1"/>
                </a:solidFill>
                <a:latin typeface="Open Sans"/>
                <a:ea typeface="Open Sans"/>
                <a:cs typeface="Open Sans"/>
                <a:sym typeface="Open Sans"/>
              </a:rPr>
              <a:t>OE Benefits - ENOEL leaflets” туындысы болып табылады </a:t>
            </a:r>
            <a:r>
              <a:rPr lang="en-DE" sz="900" u="sng">
                <a:solidFill>
                  <a:schemeClr val="hlink"/>
                </a:solidFill>
                <a:latin typeface="Open Sans"/>
                <a:ea typeface="Open Sans"/>
                <a:cs typeface="Open Sans"/>
                <a:sym typeface="Open Sans"/>
                <a:hlinkClick r:id="rId5"/>
              </a:rPr>
              <a:t> https://doi.org/10.5281/zenodo.5568482</a:t>
            </a:r>
            <a:r>
              <a:rPr b="0" i="0" lang="en-DE" sz="900" u="none" cap="none" strike="noStrike">
                <a:solidFill>
                  <a:schemeClr val="dk1"/>
                </a:solidFill>
                <a:latin typeface="Open Sans"/>
                <a:ea typeface="Open Sans"/>
                <a:cs typeface="Open Sans"/>
                <a:sym typeface="Open Sans"/>
              </a:rPr>
              <a:t>,by </a:t>
            </a:r>
            <a:r>
              <a:rPr b="0" i="0" lang="en-DE" sz="9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chemeClr val="dk1"/>
                </a:solidFill>
                <a:latin typeface="Open Sans"/>
                <a:ea typeface="Open Sans"/>
                <a:cs typeface="Open Sans"/>
                <a:sym typeface="Open Sans"/>
              </a:rPr>
              <a:t>(ENOEL), </a:t>
            </a:r>
            <a:r>
              <a:rPr b="0" i="0" lang="en-DE" sz="900" u="sng" cap="none" strike="noStrike">
                <a:solidFill>
                  <a:srgbClr val="34C3E0"/>
                </a:solidFill>
                <a:latin typeface="Open Sans"/>
                <a:ea typeface="Open Sans"/>
                <a:cs typeface="Open Sans"/>
                <a:sym typeface="Open Sans"/>
                <a:hlinkClick r:id="rId7">
                  <a:extLst>
                    <a:ext uri="{A12FA001-AC4F-418D-AE19-62706E023703}">
                      <ahyp:hlinkClr val="tx"/>
                    </a:ext>
                  </a:extLst>
                </a:hlinkClick>
              </a:rPr>
              <a:t>CC BY</a:t>
            </a:r>
            <a:endParaRPr b="0" i="0" sz="900" u="none" cap="none" strike="noStrike">
              <a:solidFill>
                <a:srgbClr val="34C3E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Arial"/>
              <a:buNone/>
            </a:pPr>
            <a:r>
              <a:t/>
            </a:r>
            <a:endParaRPr b="0" i="0" sz="900" u="none" cap="none" strike="noStrike">
              <a:solidFill>
                <a:schemeClr val="dk1"/>
              </a:solidFill>
              <a:latin typeface="Open Sans"/>
              <a:ea typeface="Open Sans"/>
              <a:cs typeface="Open Sans"/>
              <a:sym typeface="Open Sans"/>
            </a:endParaRPr>
          </a:p>
        </p:txBody>
      </p:sp>
      <p:sp>
        <p:nvSpPr>
          <p:cNvPr id="112" name="Google Shape;112;gf7f8b365c8_2_0"/>
          <p:cNvSpPr txBox="1"/>
          <p:nvPr/>
        </p:nvSpPr>
        <p:spPr>
          <a:xfrm>
            <a:off x="5148425" y="2610488"/>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ӨЗ ҚАЖЕТТІЛІКТЕРІҢІЗГЕ БЕЙІМДЕУДІҢ МЫСАЛЫ</a:t>
            </a:r>
            <a:endParaRPr b="1" i="0" sz="1400" u="none" cap="none" strike="noStrike">
              <a:solidFill>
                <a:srgbClr val="FF0000"/>
              </a:solidFill>
              <a:latin typeface="Arial"/>
              <a:ea typeface="Arial"/>
              <a:cs typeface="Arial"/>
              <a:sym typeface="Arial"/>
            </a:endParaRPr>
          </a:p>
        </p:txBody>
      </p:sp>
      <p:sp>
        <p:nvSpPr>
          <p:cNvPr id="113" name="Google Shape;113;gf7f8b365c8_2_0"/>
          <p:cNvSpPr txBox="1"/>
          <p:nvPr/>
        </p:nvSpPr>
        <p:spPr>
          <a:xfrm>
            <a:off x="3148650" y="2795148"/>
            <a:ext cx="17556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Атрибуция туралы нұсқауды қосыңыз</a:t>
            </a:r>
            <a:endParaRPr b="1" i="0" sz="1400" u="none" cap="none" strike="noStrike">
              <a:solidFill>
                <a:srgbClr val="FF0000"/>
              </a:solidFill>
              <a:latin typeface="Arial"/>
              <a:ea typeface="Arial"/>
              <a:cs typeface="Arial"/>
              <a:sym typeface="Arial"/>
            </a:endParaRPr>
          </a:p>
        </p:txBody>
      </p:sp>
      <p:sp>
        <p:nvSpPr>
          <p:cNvPr id="114" name="Google Shape;114;gf7f8b365c8_2_0"/>
          <p:cNvSpPr/>
          <p:nvPr/>
        </p:nvSpPr>
        <p:spPr>
          <a:xfrm>
            <a:off x="2314810" y="300542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gf7f8b365c8_2_0"/>
          <p:cNvSpPr/>
          <p:nvPr/>
        </p:nvSpPr>
        <p:spPr>
          <a:xfrm>
            <a:off x="6458675" y="87436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gf7f8b365c8_2_0"/>
          <p:cNvSpPr txBox="1"/>
          <p:nvPr/>
        </p:nvSpPr>
        <p:spPr>
          <a:xfrm>
            <a:off x="3637025" y="9651125"/>
            <a:ext cx="3654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Өз ұйымыңыздың логотипін қосыңыз</a:t>
            </a:r>
            <a:endParaRPr b="1" i="0" sz="1400" u="none" cap="none" strike="noStrike">
              <a:solidFill>
                <a:srgbClr val="FF0000"/>
              </a:solidFill>
              <a:latin typeface="Arial"/>
              <a:ea typeface="Arial"/>
              <a:cs typeface="Arial"/>
              <a:sym typeface="Arial"/>
            </a:endParaRPr>
          </a:p>
        </p:txBody>
      </p:sp>
      <p:sp>
        <p:nvSpPr>
          <p:cNvPr id="117" name="Google Shape;117;gf7f8b365c8_2_0"/>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18" name="Google Shape;118;gf7f8b365c8_2_0"/>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8"/>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9" name="Google Shape;119;gf7f8b365c8_2_0"/>
          <p:cNvSpPr txBox="1"/>
          <p:nvPr/>
        </p:nvSpPr>
        <p:spPr>
          <a:xfrm>
            <a:off x="371275" y="3899650"/>
            <a:ext cx="5645700" cy="550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DE" sz="1900" u="none" cap="none" strike="noStrike">
                <a:solidFill>
                  <a:srgbClr val="FFDE59"/>
                </a:solidFill>
                <a:latin typeface="Open Sans"/>
                <a:ea typeface="Open Sans"/>
                <a:cs typeface="Open Sans"/>
                <a:sym typeface="Open Sans"/>
              </a:rPr>
              <a:t>Студенттерге </a:t>
            </a:r>
            <a:r>
              <a:rPr b="1" i="0" lang="en-DE" sz="1900" u="none" cap="none" strike="noStrike">
                <a:solidFill>
                  <a:schemeClr val="lt1"/>
                </a:solidFill>
                <a:latin typeface="Open Sans"/>
                <a:ea typeface="Open Sans"/>
                <a:cs typeface="Open Sans"/>
                <a:sym typeface="Open Sans"/>
              </a:rPr>
              <a:t>арналған ашық білім берудің артықшылықтары </a:t>
            </a:r>
            <a:endParaRPr b="1" i="0" sz="1900" u="none" cap="none" strike="noStrike">
              <a:solidFill>
                <a:srgbClr val="FFDE59"/>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Тұрақты қолжетімділікті қамтамасыз ету: </a:t>
            </a:r>
            <a:r>
              <a:rPr lang="en-DE">
                <a:solidFill>
                  <a:srgbClr val="004993"/>
                </a:solidFill>
                <a:latin typeface="Open Sans"/>
                <a:ea typeface="Open Sans"/>
                <a:cs typeface="Open Sans"/>
                <a:sym typeface="Open Sans"/>
              </a:rPr>
              <a:t>Студенттер курсты аяқтағаннан кейін де ресурстарға қол жеткізе алады.</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Қатысуды қолдау: </a:t>
            </a:r>
            <a:r>
              <a:rPr lang="en-DE">
                <a:solidFill>
                  <a:srgbClr val="004993"/>
                </a:solidFill>
                <a:latin typeface="Open Sans"/>
                <a:ea typeface="Open Sans"/>
                <a:cs typeface="Open Sans"/>
                <a:sym typeface="Open Sans"/>
              </a:rPr>
              <a:t>Ашық білім беру ресурстары (АББР) түрлі деңгейдегі бейінді, жағдайларды және қажеттіліктерді ескере отырып, студенттердің қажеттіліктеріне бейімделуі мүмкін.</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Оқытудағы әртүрлілікті ілгерілету: </a:t>
            </a:r>
            <a:r>
              <a:rPr lang="en-DE">
                <a:solidFill>
                  <a:srgbClr val="004993"/>
                </a:solidFill>
                <a:latin typeface="Open Sans"/>
                <a:ea typeface="Open Sans"/>
                <a:cs typeface="Open Sans"/>
                <a:sym typeface="Open Sans"/>
              </a:rPr>
              <a:t>Кез келген уақытта кез келген нүктеден, сондай-ақ түрлі құрылғылар мен форматтардан ашық білім беру ресурстарын (АББР) бірнеше рет пайдалану мүмкіндіктерін қамтамасыз ету. АББР сонымен қатар бейресми және ресмилігі аз оқыту параметрлерін қолдайды.</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Өмір бойы оқуға жәрдемдесу: </a:t>
            </a:r>
            <a:r>
              <a:rPr lang="en-DE">
                <a:solidFill>
                  <a:srgbClr val="004993"/>
                </a:solidFill>
                <a:latin typeface="Open Sans"/>
                <a:ea typeface="Open Sans"/>
                <a:cs typeface="Open Sans"/>
                <a:sym typeface="Open Sans"/>
              </a:rPr>
              <a:t>Ашық білім беру ресурстары (АББР) бір нәрсені үйрену немесе ақпаратты еске түсіру ниетінің қай кезде туындайтынына қарамастан, кез келген жастағы барлық ниет білдірушілер үшін кез келген уақытта қолжетімді болып табылады.</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400"/>
              <a:buFont typeface="Arial"/>
              <a:buNone/>
            </a:pPr>
            <a:r>
              <a:rPr b="1" lang="en-DE">
                <a:solidFill>
                  <a:srgbClr val="004993"/>
                </a:solidFill>
                <a:latin typeface="Open Sans"/>
                <a:ea typeface="Open Sans"/>
                <a:cs typeface="Open Sans"/>
                <a:sym typeface="Open Sans"/>
              </a:rPr>
              <a:t>Шығындарды үнемдеу: </a:t>
            </a:r>
            <a:r>
              <a:rPr lang="en-DE">
                <a:solidFill>
                  <a:srgbClr val="004993"/>
                </a:solidFill>
                <a:latin typeface="Open Sans"/>
                <a:ea typeface="Open Sans"/>
                <a:cs typeface="Open Sans"/>
                <a:sym typeface="Open Sans"/>
              </a:rPr>
              <a:t>Жоғары бағалар студенттердің белгілі бір жарияланымдардың ескі нұсқаларын қолдануына әкелуі мүмкін; АББР бұған жол бермейді.</a:t>
            </a:r>
            <a:endParaRPr b="1">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gf8a48c4d7a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131" name="Google Shape;131;gf8a48c4d7a_0_0"/>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32" name="Google Shape;132;gf8a48c4d7a_0_0"/>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3" name="Google Shape;133;gf8a48c4d7a_0_0"/>
          <p:cNvSpPr txBox="1"/>
          <p:nvPr/>
        </p:nvSpPr>
        <p:spPr>
          <a:xfrm>
            <a:off x="371275" y="3899650"/>
            <a:ext cx="5645700" cy="550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DE" sz="1900" u="none" cap="none" strike="noStrike">
                <a:solidFill>
                  <a:srgbClr val="FFDE59"/>
                </a:solidFill>
                <a:latin typeface="Open Sans"/>
                <a:ea typeface="Open Sans"/>
                <a:cs typeface="Open Sans"/>
                <a:sym typeface="Open Sans"/>
              </a:rPr>
              <a:t>Студенттерге </a:t>
            </a:r>
            <a:r>
              <a:rPr b="1" i="0" lang="en-DE" sz="1900" u="none" cap="none" strike="noStrike">
                <a:solidFill>
                  <a:schemeClr val="lt1"/>
                </a:solidFill>
                <a:latin typeface="Open Sans"/>
                <a:ea typeface="Open Sans"/>
                <a:cs typeface="Open Sans"/>
                <a:sym typeface="Open Sans"/>
              </a:rPr>
              <a:t>арналған ашық білім берудің артықшылықтары </a:t>
            </a:r>
            <a:endParaRPr b="1" i="0" sz="1900" u="none" cap="none" strike="noStrike">
              <a:solidFill>
                <a:srgbClr val="FFDE59"/>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Тұрақты қолжетімділікті қамтамасыз ету: </a:t>
            </a:r>
            <a:r>
              <a:rPr lang="en-DE">
                <a:solidFill>
                  <a:srgbClr val="004993"/>
                </a:solidFill>
                <a:latin typeface="Open Sans"/>
                <a:ea typeface="Open Sans"/>
                <a:cs typeface="Open Sans"/>
                <a:sym typeface="Open Sans"/>
              </a:rPr>
              <a:t>Студенттер курсты аяқтағаннан кейін де ресурстарға қол жеткізе алады.</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Қатысуды қолдау: </a:t>
            </a:r>
            <a:r>
              <a:rPr lang="en-DE">
                <a:solidFill>
                  <a:srgbClr val="004993"/>
                </a:solidFill>
                <a:latin typeface="Open Sans"/>
                <a:ea typeface="Open Sans"/>
                <a:cs typeface="Open Sans"/>
                <a:sym typeface="Open Sans"/>
              </a:rPr>
              <a:t>Ашық білім беру ресурстары (АББР) түрлі деңгейдегі бейінді, жағдайларды және қажеттіліктерді ескере отырып, студенттердің қажеттіліктеріне бейімделуі мүмкін.</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Оқытудағы әртүрлілікті ілгерілету: </a:t>
            </a:r>
            <a:r>
              <a:rPr lang="en-DE">
                <a:solidFill>
                  <a:srgbClr val="004993"/>
                </a:solidFill>
                <a:latin typeface="Open Sans"/>
                <a:ea typeface="Open Sans"/>
                <a:cs typeface="Open Sans"/>
                <a:sym typeface="Open Sans"/>
              </a:rPr>
              <a:t>Кез келген уақытта кез келген нүктеден, сондай-ақ түрлі құрылғылар мен форматтардан ашық білім беру ресурстарын (АББР) бірнеше рет пайдалану мүмкіндіктерін қамтамасыз ету. АББР сонымен қатар бейресми және ресмилігі аз оқыту параметрлерін қолдайды.</a:t>
            </a:r>
            <a:endParaRPr>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400"/>
              <a:buFont typeface="Arial"/>
              <a:buNone/>
            </a:pPr>
            <a:r>
              <a:rPr b="1" lang="en-DE">
                <a:solidFill>
                  <a:srgbClr val="004993"/>
                </a:solidFill>
                <a:latin typeface="Open Sans"/>
                <a:ea typeface="Open Sans"/>
                <a:cs typeface="Open Sans"/>
                <a:sym typeface="Open Sans"/>
              </a:rPr>
              <a:t>Өмір бойы оқуға жәрдемдесу: </a:t>
            </a:r>
            <a:r>
              <a:rPr lang="en-DE">
                <a:solidFill>
                  <a:srgbClr val="004993"/>
                </a:solidFill>
                <a:latin typeface="Open Sans"/>
                <a:ea typeface="Open Sans"/>
                <a:cs typeface="Open Sans"/>
                <a:sym typeface="Open Sans"/>
              </a:rPr>
              <a:t>Ашық білім беру ресурстары (АББР) бір нәрсені үйрену немесе ақпаратты еске түсіру ниетінің қай кезде туындайтынына қарамастан, кез келген жастағы барлық ниет білдірушілер үшін кез келген уақытта қолжетімді болып табылады.</a:t>
            </a:r>
            <a:endParaRPr>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400"/>
              <a:buFont typeface="Arial"/>
              <a:buNone/>
            </a:pPr>
            <a:r>
              <a:rPr b="1" lang="en-DE">
                <a:solidFill>
                  <a:srgbClr val="004993"/>
                </a:solidFill>
                <a:latin typeface="Open Sans"/>
                <a:ea typeface="Open Sans"/>
                <a:cs typeface="Open Sans"/>
                <a:sym typeface="Open Sans"/>
              </a:rPr>
              <a:t>Шығындарды үнемдеу: </a:t>
            </a:r>
            <a:r>
              <a:rPr lang="en-DE">
                <a:solidFill>
                  <a:srgbClr val="004993"/>
                </a:solidFill>
                <a:latin typeface="Open Sans"/>
                <a:ea typeface="Open Sans"/>
                <a:cs typeface="Open Sans"/>
                <a:sym typeface="Open Sans"/>
              </a:rPr>
              <a:t>Жоғары бағалар студенттердің белгілі бір жарияланымдардың ескі нұсқаларын қолдануына әкелуі мүмкін; АББР бұған жол бермейді.</a:t>
            </a:r>
            <a:endParaRPr b="1">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gf81126334d_0_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145" name="Google Shape;145;gf81126334d_0_6"/>
          <p:cNvSpPr txBox="1"/>
          <p:nvPr/>
        </p:nvSpPr>
        <p:spPr>
          <a:xfrm>
            <a:off x="397350" y="3899775"/>
            <a:ext cx="5689200" cy="58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DE" sz="1900" u="none" cap="none" strike="noStrike">
                <a:solidFill>
                  <a:srgbClr val="FFDE59"/>
                </a:solidFill>
                <a:latin typeface="Open Sans"/>
                <a:ea typeface="Open Sans"/>
                <a:cs typeface="Open Sans"/>
                <a:sym typeface="Open Sans"/>
              </a:rPr>
              <a:t>Студенттерге </a:t>
            </a:r>
            <a:r>
              <a:rPr b="1" i="0" lang="en-DE" sz="1900" u="none" cap="none" strike="noStrike">
                <a:solidFill>
                  <a:schemeClr val="lt1"/>
                </a:solidFill>
                <a:latin typeface="Open Sans"/>
                <a:ea typeface="Open Sans"/>
                <a:cs typeface="Open Sans"/>
                <a:sym typeface="Open Sans"/>
              </a:rPr>
              <a:t>арналған ашық білім берудің артықшылықтары </a:t>
            </a:r>
            <a:endParaRPr b="1" i="0" sz="1900" u="none" cap="none" strike="noStrike">
              <a:solidFill>
                <a:srgbClr val="FFDE59"/>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Оқыту мүмкіндіктерін кеңейту: </a:t>
            </a:r>
            <a:r>
              <a:rPr b="0" i="0" lang="en-DE" sz="1500" u="none" cap="none" strike="noStrike">
                <a:solidFill>
                  <a:srgbClr val="004993"/>
                </a:solidFill>
                <a:latin typeface="Open Sans"/>
                <a:ea typeface="Open Sans"/>
                <a:cs typeface="Open Sans"/>
                <a:sym typeface="Open Sans"/>
              </a:rPr>
              <a:t>Ашық білім беру ресурстарын (АББР) пайдаланатын студенттер тек дәстүрлі материалдарды қолданатын студенттерден әлдеқайда табысты болып табылады (http://openedgroup.org/review).</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Дайындық кепілдігі: </a:t>
            </a:r>
            <a:r>
              <a:rPr b="0" i="0" lang="en-DE" sz="1500" u="none" cap="none" strike="noStrike">
                <a:solidFill>
                  <a:srgbClr val="004993"/>
                </a:solidFill>
                <a:latin typeface="Open Sans"/>
                <a:ea typeface="Open Sans"/>
                <a:cs typeface="Open Sans"/>
                <a:sym typeface="Open Sans"/>
              </a:rPr>
              <a:t>Ашық білім беру ресурстары (АББР) курстың басынан бастап қолжетімді болуы мүмкін, яғни студенттер олармен бірден жұмыс жасай алады.</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Сапаны арттыру:</a:t>
            </a:r>
            <a:r>
              <a:rPr b="0" i="0" lang="en-DE" sz="1500" u="none" cap="none" strike="noStrike">
                <a:solidFill>
                  <a:srgbClr val="004993"/>
                </a:solidFill>
                <a:latin typeface="Open Sans"/>
                <a:ea typeface="Open Sans"/>
                <a:cs typeface="Open Sans"/>
                <a:sym typeface="Open Sans"/>
              </a:rPr>
              <a:t> Ашық білім беру ресурстары (АББР) ұсынылатын ақпараттың сапасын арттыруға және үздіксіз жаңартуға, сондай-ақ тез таралуына ықпал етеді, бұл оның өзектілігін қамтамасыз етеді.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Ашық қолжетімділік практикасын ынталандыру: </a:t>
            </a:r>
            <a:r>
              <a:rPr b="0" i="0" lang="en-DE" sz="1500" u="none" cap="none" strike="noStrike">
                <a:solidFill>
                  <a:srgbClr val="004993"/>
                </a:solidFill>
                <a:latin typeface="Open Sans"/>
                <a:ea typeface="Open Sans"/>
                <a:cs typeface="Open Sans"/>
                <a:sym typeface="Open Sans"/>
              </a:rPr>
              <a:t>Студенттер авторлық команданың бір бөлігі болып танылып, өз жұмыстары мен дағдылары үшін бағалануы мүмкін.</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1000"/>
              </a:spcAft>
              <a:buClr>
                <a:srgbClr val="000000"/>
              </a:buClr>
              <a:buSzPts val="14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47" name="Google Shape;147;gf81126334d_0_6"/>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f81126334d_0_2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gf81126334d_0_23"/>
          <p:cNvSpPr/>
          <p:nvPr/>
        </p:nvSpPr>
        <p:spPr>
          <a:xfrm>
            <a:off x="2396100" y="2496975"/>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6" name="Google Shape;156;gf81126334d_0_2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7" name="Google Shape;157;gf81126334d_0_2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8" name="Google Shape;158;gf81126334d_0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159" name="Google Shape;159;gf81126334d_0_23"/>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60" name="Google Shape;160;gf81126334d_0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gf81126334d_0_23"/>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2" name="Google Shape;162;gf81126334d_0_23"/>
          <p:cNvSpPr txBox="1"/>
          <p:nvPr/>
        </p:nvSpPr>
        <p:spPr>
          <a:xfrm>
            <a:off x="417000" y="3899775"/>
            <a:ext cx="5764200" cy="541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900" u="none" cap="none" strike="noStrike">
                <a:solidFill>
                  <a:srgbClr val="FFDE59"/>
                </a:solidFill>
                <a:latin typeface="Open Sans"/>
                <a:ea typeface="Open Sans"/>
                <a:cs typeface="Open Sans"/>
                <a:sym typeface="Open Sans"/>
              </a:rPr>
              <a:t>Студенттерге </a:t>
            </a:r>
            <a:r>
              <a:rPr b="1" i="0" lang="en-DE" sz="1900" u="none" cap="none" strike="noStrike">
                <a:solidFill>
                  <a:schemeClr val="lt1"/>
                </a:solidFill>
                <a:latin typeface="Open Sans"/>
                <a:ea typeface="Open Sans"/>
                <a:cs typeface="Open Sans"/>
                <a:sym typeface="Open Sans"/>
              </a:rPr>
              <a:t>арналған ашық білім берудің артықшылықтары </a:t>
            </a:r>
            <a:endParaRPr b="1" i="0" sz="19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Тегіннен де асып түседі: </a:t>
            </a:r>
            <a:r>
              <a:rPr b="0" i="0" lang="en-DE" sz="1600" u="none" cap="none" strike="noStrike">
                <a:solidFill>
                  <a:srgbClr val="004993"/>
                </a:solidFill>
                <a:latin typeface="Open Sans"/>
                <a:ea typeface="Open Sans"/>
                <a:cs typeface="Open Sans"/>
                <a:sym typeface="Open Sans"/>
              </a:rPr>
              <a:t>Ашық білім беру ресурстары (АББР) = тегін + қолжетімділік құқығы.</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Жақсы білім кепілдігі=жарқын болашақтың кепілдігі: </a:t>
            </a:r>
            <a:r>
              <a:rPr b="0" i="0" lang="en-DE" sz="1600" u="sng" cap="none" strike="noStrike">
                <a:solidFill>
                  <a:schemeClr val="hlink"/>
                </a:solidFill>
                <a:latin typeface="Open Sans"/>
                <a:ea typeface="Open Sans"/>
                <a:cs typeface="Open Sans"/>
                <a:sym typeface="Open Sans"/>
                <a:hlinkClick r:id="rId6"/>
              </a:rPr>
              <a:t>Орнықты даму саласындағы мақсат (ОДМ) 4</a:t>
            </a:r>
            <a:r>
              <a:rPr b="0" i="0" lang="en-DE" sz="1600" u="none" cap="none" strike="noStrike">
                <a:solidFill>
                  <a:srgbClr val="004993"/>
                </a:solidFill>
                <a:latin typeface="Open Sans"/>
                <a:ea typeface="Open Sans"/>
                <a:cs typeface="Open Sans"/>
                <a:sym typeface="Open Sans"/>
              </a:rPr>
              <a:t> («Барлығын қамтитын және бірдей сапалы білім беруді қамтамасыз ету және баршаның өмір бойы білім алу мүмкіндігін ілгерілету»).</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Түсінікті жақсарту:</a:t>
            </a:r>
            <a:r>
              <a:rPr b="0" i="0" lang="en-DE" sz="1600" u="none" cap="none" strike="noStrike">
                <a:solidFill>
                  <a:srgbClr val="004993"/>
                </a:solidFill>
                <a:latin typeface="Open Sans"/>
                <a:ea typeface="Open Sans"/>
                <a:cs typeface="Open Sans"/>
                <a:sym typeface="Open Sans"/>
              </a:rPr>
              <a:t> студенттер басқа ресурстар жиынтығын қолдана отырып, тұжырымдамаларды/идеяларды қайта қарастыра алады (яғни басқа түсіндірмені қолдана отырып, сол тұжырымдаманы жаңғырта алады).</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Бірлескен шығармашылық:</a:t>
            </a:r>
            <a:r>
              <a:rPr b="0" i="0" lang="en-DE" sz="1600" u="none" cap="none" strike="noStrike">
                <a:solidFill>
                  <a:srgbClr val="004993"/>
                </a:solidFill>
                <a:latin typeface="Open Sans"/>
                <a:ea typeface="Open Sans"/>
                <a:cs typeface="Open Sans"/>
                <a:sym typeface="Open Sans"/>
              </a:rPr>
              <a:t> </a:t>
            </a:r>
            <a:r>
              <a:rPr b="0" i="0" lang="en-DE" sz="1600" u="none" cap="none" strike="noStrike">
                <a:solidFill>
                  <a:schemeClr val="dk1"/>
                </a:solidFill>
                <a:latin typeface="Arial"/>
                <a:ea typeface="Arial"/>
                <a:cs typeface="Arial"/>
                <a:sym typeface="Arial"/>
              </a:rPr>
              <a:t> </a:t>
            </a:r>
            <a:r>
              <a:rPr b="0" i="0" lang="en-DE" sz="1600" u="none" cap="none" strike="noStrike">
                <a:solidFill>
                  <a:srgbClr val="004993"/>
                </a:solidFill>
                <a:latin typeface="Open Sans"/>
                <a:ea typeface="Open Sans"/>
                <a:cs typeface="Open Sans"/>
                <a:sym typeface="Open Sans"/>
              </a:rPr>
              <a:t>АББР студенттерге бірлескен шығармашылықта серіктес болуға мүмкіндік береді, оның пайдасы бәріне айқын.</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gf81126334d_0_42"/>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9" name="Google Shape;169;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gf81126334d_0_42"/>
          <p:cNvSpPr/>
          <p:nvPr/>
        </p:nvSpPr>
        <p:spPr>
          <a:xfrm>
            <a:off x="-12277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1" name="Google Shape;171;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2" name="Google Shape;172;gf81126334d_0_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pic>
        <p:nvPicPr>
          <p:cNvPr id="173" name="Google Shape;173;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4" name="Google Shape;174;gf81126334d_0_42"/>
          <p:cNvSpPr txBox="1"/>
          <p:nvPr/>
        </p:nvSpPr>
        <p:spPr>
          <a:xfrm>
            <a:off x="1616275" y="4566825"/>
            <a:ext cx="5870400" cy="526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Бейімделу мүмкіндігі: </a:t>
            </a:r>
            <a:r>
              <a:rPr b="0" i="0" lang="en-DE" sz="1500" u="none" cap="none" strike="noStrike">
                <a:solidFill>
                  <a:srgbClr val="004993"/>
                </a:solidFill>
                <a:latin typeface="Open Sans"/>
                <a:ea typeface="Open Sans"/>
                <a:cs typeface="Open Sans"/>
                <a:sym typeface="Open Sans"/>
              </a:rPr>
              <a:t>Оқытушылар кез келген оқу процесі үшін ең жақсы оқу материалдарын әзірлеп, АББР сапасын үздіксіз жақсарта отырып, АББР икемдей алады (ішінара немесе толық).</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Ашық педагогиканы қамтамасыз ету: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DE" sz="1500" u="none" cap="none" strike="noStrike">
                <a:solidFill>
                  <a:srgbClr val="004993"/>
                </a:solidFill>
                <a:latin typeface="Open Sans"/>
                <a:ea typeface="Open Sans"/>
                <a:cs typeface="Open Sans"/>
                <a:sym typeface="Open Sans"/>
              </a:rPr>
              <a:t>АББР арқылы студенттер білім беру процесіне және оқу материалдарын әзірлеуге барынша тартылады, іс жүзінде оларды оқытушының жетекшілігімен өздеріне бейімдей отырып әзірлейді.</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Беделді арттыру: </a:t>
            </a:r>
            <a:r>
              <a:rPr b="0" i="0" lang="en-DE" sz="1500" u="none" cap="none" strike="noStrike">
                <a:solidFill>
                  <a:srgbClr val="004993"/>
                </a:solidFill>
                <a:latin typeface="Open Sans"/>
                <a:ea typeface="Open Sans"/>
                <a:cs typeface="Open Sans"/>
                <a:sym typeface="Open Sans"/>
              </a:rPr>
              <a:t>АББР сапасы оқытушының беделін жергілікті және жаһандық деңгейде арттырады, сонымен бірге бүкіл әлемдегі әріптестерімен ынтымақтастық үшін жаңа мүмкіндіктер ұсынады.</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DE" sz="1500" u="none" cap="none" strike="noStrike">
                <a:solidFill>
                  <a:srgbClr val="004993"/>
                </a:solidFill>
                <a:latin typeface="Open Sans"/>
                <a:ea typeface="Open Sans"/>
                <a:cs typeface="Open Sans"/>
                <a:sym typeface="Open Sans"/>
              </a:rPr>
              <a:t>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Жұмыс жүктемесін азайту: </a:t>
            </a:r>
            <a:r>
              <a:rPr b="0" i="0" lang="en-DE" sz="1500" u="none" cap="none" strike="noStrike">
                <a:solidFill>
                  <a:srgbClr val="004993"/>
                </a:solidFill>
                <a:latin typeface="Open Sans"/>
                <a:ea typeface="Open Sans"/>
                <a:cs typeface="Open Sans"/>
                <a:sym typeface="Open Sans"/>
              </a:rPr>
              <a:t>Мұғалімдерге үнемі жаңа велосипедті ойлап табудың қажеті жоқ, олар бұрыннан бар нәрсені қайта пайдалана алады.</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Шығармашылық шабыт: </a:t>
            </a:r>
            <a:r>
              <a:rPr b="0" i="0" lang="en-DE" sz="1500" u="none" cap="none" strike="noStrike">
                <a:solidFill>
                  <a:srgbClr val="004993"/>
                </a:solidFill>
                <a:latin typeface="Open Sans"/>
                <a:ea typeface="Open Sans"/>
                <a:cs typeface="Open Sans"/>
                <a:sym typeface="Open Sans"/>
              </a:rPr>
              <a:t>АББР - жаңа идеяларды алу тәсілі.</a:t>
            </a:r>
            <a:endParaRPr b="0" i="0" sz="1500" u="none" cap="none" strike="noStrike">
              <a:solidFill>
                <a:srgbClr val="004993"/>
              </a:solidFill>
              <a:latin typeface="Open Sans"/>
              <a:ea typeface="Open Sans"/>
              <a:cs typeface="Open Sans"/>
              <a:sym typeface="Open Sans"/>
            </a:endParaRPr>
          </a:p>
        </p:txBody>
      </p:sp>
      <p:sp>
        <p:nvSpPr>
          <p:cNvPr id="175" name="Google Shape;175;gf81126334d_0_42"/>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76" name="Google Shape;176;gf81126334d_0_42"/>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7" name="Google Shape;177;gf81126334d_0_42"/>
          <p:cNvSpPr txBox="1"/>
          <p:nvPr/>
        </p:nvSpPr>
        <p:spPr>
          <a:xfrm>
            <a:off x="1477531" y="3912083"/>
            <a:ext cx="54048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Оқытушыларға арналған ашық білім берудің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gf7f8b365c8_1_23"/>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4" name="Google Shape;184;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sp>
        <p:nvSpPr>
          <p:cNvPr id="189" name="Google Shape;189;gf7f8b365c8_1_23"/>
          <p:cNvSpPr txBox="1"/>
          <p:nvPr/>
        </p:nvSpPr>
        <p:spPr>
          <a:xfrm>
            <a:off x="1708825" y="4775150"/>
            <a:ext cx="5610000" cy="4779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Оқытудың белсенді тәсілдерін көтермелеу: </a:t>
            </a:r>
            <a:r>
              <a:rPr b="0" i="0" lang="en-DE" sz="1500" u="none" cap="none" strike="noStrike">
                <a:solidFill>
                  <a:srgbClr val="004993"/>
                </a:solidFill>
                <a:latin typeface="Open Sans"/>
                <a:ea typeface="Open Sans"/>
                <a:cs typeface="Open Sans"/>
                <a:sym typeface="Open Sans"/>
              </a:rPr>
              <a:t>Оқытушылар АББР өзгертуге/бейімдеуге негізделген практикада оқытудың әртүрлі практикалық стратегияларын әзірлей алады.</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Ынтымақтастықты дамыту: </a:t>
            </a:r>
            <a:r>
              <a:rPr b="0" i="0" lang="en-DE" sz="1500" u="none" cap="none" strike="noStrike">
                <a:solidFill>
                  <a:srgbClr val="004993"/>
                </a:solidFill>
                <a:latin typeface="Open Sans"/>
                <a:ea typeface="Open Sans"/>
                <a:cs typeface="Open Sans"/>
                <a:sym typeface="Open Sans"/>
              </a:rPr>
              <a:t>Әріптестер арасындағы кері байланыс, студенттердің ынтымақтастығы және сарапшыларды тарту ашық лицензиялар арқылы жүзеге асырылатын процесс арқылы оқытушыларды күшейтеді және нығайтады.</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Инновацияларды қолдау : </a:t>
            </a:r>
            <a:r>
              <a:rPr b="0" i="0" lang="en-DE" sz="1500" u="none" cap="none" strike="noStrike">
                <a:solidFill>
                  <a:srgbClr val="004993"/>
                </a:solidFill>
                <a:latin typeface="Open Sans"/>
                <a:ea typeface="Open Sans"/>
                <a:cs typeface="Open Sans"/>
                <a:sym typeface="Open Sans"/>
              </a:rPr>
              <a:t>АББР оқыту мен оқу материалдарының сапасын жақсарту мүмкіндіктерін ұсынады, бұл басқаларға оларды пайдалануға және сындарлы кері байланыс ұсынуға мүмкіндік береді.</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Игілікті сақтау:</a:t>
            </a:r>
            <a:r>
              <a:rPr b="0" i="0" lang="en-DE" sz="1500" u="none" cap="none" strike="noStrike">
                <a:solidFill>
                  <a:srgbClr val="004993"/>
                </a:solidFill>
                <a:latin typeface="Open Sans"/>
                <a:ea typeface="Open Sans"/>
                <a:cs typeface="Open Sans"/>
                <a:sym typeface="Open Sans"/>
              </a:rPr>
              <a:t> АББР-мен бастамашылық етілген қайта пайдалану процесі зейнетке шыққаннан кейін де жалғасады.</a:t>
            </a:r>
            <a:endParaRPr b="1" i="0" sz="2200" u="none" cap="none" strike="noStrike">
              <a:solidFill>
                <a:srgbClr val="FFDE59"/>
              </a:solidFill>
              <a:latin typeface="Open Sans"/>
              <a:ea typeface="Open Sans"/>
              <a:cs typeface="Open Sans"/>
              <a:sym typeface="Open Sans"/>
            </a:endParaRPr>
          </a:p>
        </p:txBody>
      </p:sp>
      <p:pic>
        <p:nvPicPr>
          <p:cNvPr id="190" name="Google Shape;190;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1" name="Google Shape;191;gf7f8b365c8_1_23"/>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192" name="Google Shape;192;gf7f8b365c8_1_23"/>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3" name="Google Shape;193;gf7f8b365c8_1_23"/>
          <p:cNvSpPr txBox="1"/>
          <p:nvPr/>
        </p:nvSpPr>
        <p:spPr>
          <a:xfrm>
            <a:off x="1477531" y="3912083"/>
            <a:ext cx="54048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Оқытушыларға арналған ашық білім берудің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94" name="Google Shape;194;gf7f8b365c8_1_23"/>
          <p:cNvSpPr/>
          <p:nvPr/>
        </p:nvSpPr>
        <p:spPr>
          <a:xfrm>
            <a:off x="-12376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gf81126334d_0_64"/>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1" name="Google Shape;201;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2" name="Google Shape;202;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3" name="Google Shape;203;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4" name="Google Shape;204;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5" name="Google Shape;205;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АББР</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НЕГІЗДЕРІ</a:t>
            </a:r>
            <a:endParaRPr b="0" i="0" sz="2400" u="none" cap="none" strike="noStrike">
              <a:solidFill>
                <a:schemeClr val="lt1"/>
              </a:solidFill>
              <a:latin typeface="Calibri"/>
              <a:ea typeface="Calibri"/>
              <a:cs typeface="Calibri"/>
              <a:sym typeface="Calibri"/>
            </a:endParaRPr>
          </a:p>
        </p:txBody>
      </p:sp>
      <p:pic>
        <p:nvPicPr>
          <p:cNvPr id="206" name="Google Shape;206;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7" name="Google Shape;207;gf81126334d_0_64"/>
          <p:cNvSpPr/>
          <p:nvPr/>
        </p:nvSpPr>
        <p:spPr>
          <a:xfrm>
            <a:off x="-12376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f81126334d_0_64"/>
          <p:cNvSpPr txBox="1"/>
          <p:nvPr/>
        </p:nvSpPr>
        <p:spPr>
          <a:xfrm>
            <a:off x="1761025" y="4677550"/>
            <a:ext cx="5579400" cy="437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Таңдауды кеңейту: </a:t>
            </a:r>
            <a:r>
              <a:rPr b="0" i="0" lang="en-DE" sz="1600" u="none" cap="none" strike="noStrike">
                <a:solidFill>
                  <a:srgbClr val="004993"/>
                </a:solidFill>
                <a:latin typeface="Open Sans"/>
                <a:ea typeface="Open Sans"/>
                <a:cs typeface="Open Sans"/>
                <a:sym typeface="Open Sans"/>
              </a:rPr>
              <a:t>Ашық лицензия бойынша таратылатын оқулықтар оқытушылардың ресурстарын кеңейтеді және дәстүрлі оқулықтар сияқты сапаның жоғары деңгейіне кепілдік бере алады.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Академиялық еркіндікті кеңейту: </a:t>
            </a:r>
            <a:r>
              <a:rPr b="0" i="0" lang="en-DE" sz="1600" u="none" cap="none" strike="noStrike">
                <a:solidFill>
                  <a:srgbClr val="004993"/>
                </a:solidFill>
                <a:latin typeface="Open Sans"/>
                <a:ea typeface="Open Sans"/>
                <a:cs typeface="Open Sans"/>
                <a:sym typeface="Open Sans"/>
              </a:rPr>
              <a:t>АББР-ның ашық лицензиялары оқытушыларға өз курстары үшін оқу ресурстарын үнемі өзгертуге және жаңартуға мүмкіндік береді.</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Инновация мен шығармашылықты көрсету: </a:t>
            </a:r>
            <a:r>
              <a:rPr b="0" i="0" lang="en-DE" sz="1600" u="none" cap="none" strike="noStrike">
                <a:solidFill>
                  <a:srgbClr val="004993"/>
                </a:solidFill>
                <a:latin typeface="Open Sans"/>
                <a:ea typeface="Open Sans"/>
                <a:cs typeface="Open Sans"/>
                <a:sym typeface="Open Sans"/>
              </a:rPr>
              <a:t>Оқытушылардың креативтілігі әлеуетті студенттер мен демеушілерге әсер етуі мүмкін. Бұл белгілі бір курстарға студенттерді қабылдауды арттыруға және жекелеген оқытушылардың құндылығын арттыруға көмектеседі.</a:t>
            </a:r>
            <a:endParaRPr b="0" i="0" sz="2200" u="none" cap="none" strike="noStrike">
              <a:solidFill>
                <a:srgbClr val="FFDE59"/>
              </a:solidFill>
              <a:latin typeface="Open Sans"/>
              <a:ea typeface="Open Sans"/>
              <a:cs typeface="Open Sans"/>
              <a:sym typeface="Open Sans"/>
            </a:endParaRPr>
          </a:p>
        </p:txBody>
      </p:sp>
      <p:sp>
        <p:nvSpPr>
          <p:cNvPr id="209" name="Google Shape;209;gf81126334d_0_64"/>
          <p:cNvSpPr txBox="1"/>
          <p:nvPr/>
        </p:nvSpPr>
        <p:spPr>
          <a:xfrm>
            <a:off x="1477531" y="3912083"/>
            <a:ext cx="54048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Оқытушыларға арналған ашық білім берудің артықшылықтары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210" name="Google Shape;210;gf81126334d_0_64"/>
          <p:cNvSpPr txBox="1"/>
          <p:nvPr/>
        </p:nvSpPr>
        <p:spPr>
          <a:xfrm>
            <a:off x="2205325" y="459425"/>
            <a:ext cx="4839900" cy="206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«Ашық білім беру ресурстары (АББР) </a:t>
            </a:r>
            <a:r>
              <a:rPr b="0" i="0" lang="en-DE" sz="1300" u="none" cap="none" strike="noStrike">
                <a:solidFill>
                  <a:srgbClr val="004993"/>
                </a:solidFill>
                <a:latin typeface="Open Sans"/>
                <a:ea typeface="Open Sans"/>
                <a:cs typeface="Open Sans"/>
                <a:sym typeface="Open Sans"/>
              </a:rPr>
              <a:t>қоғамдық игілікке жататын немесе авторлық құқықпен қорғалған, </a:t>
            </a:r>
            <a:r>
              <a:rPr b="1" i="0" lang="en-DE" sz="1300" u="none" cap="none" strike="noStrike">
                <a:solidFill>
                  <a:srgbClr val="004993"/>
                </a:solidFill>
                <a:latin typeface="Open Sans"/>
                <a:ea typeface="Open Sans"/>
                <a:cs typeface="Open Sans"/>
                <a:sym typeface="Open Sans"/>
              </a:rPr>
              <a:t>ашық лицензия</a:t>
            </a:r>
            <a:r>
              <a:rPr b="0" i="0" lang="en-DE" sz="1300" u="none" cap="none" strike="noStrike">
                <a:solidFill>
                  <a:srgbClr val="004993"/>
                </a:solidFill>
                <a:latin typeface="Open Sans"/>
                <a:ea typeface="Open Sans"/>
                <a:cs typeface="Open Sans"/>
                <a:sym typeface="Open Sans"/>
              </a:rPr>
              <a:t> бойынша шыққан </a:t>
            </a:r>
            <a:r>
              <a:rPr b="1" i="0" lang="en-DE" sz="1300" u="none" cap="none" strike="noStrike">
                <a:solidFill>
                  <a:srgbClr val="004993"/>
                </a:solidFill>
                <a:latin typeface="Open Sans"/>
                <a:ea typeface="Open Sans"/>
                <a:cs typeface="Open Sans"/>
                <a:sym typeface="Open Sans"/>
              </a:rPr>
              <a:t>кез келген форматтағы және кез келген тасымалдағыштағы</a:t>
            </a:r>
            <a:r>
              <a:rPr b="0" i="0" lang="en-DE" sz="1300" u="none" cap="none" strike="noStrike">
                <a:solidFill>
                  <a:srgbClr val="004993"/>
                </a:solidFill>
                <a:latin typeface="Open Sans"/>
                <a:ea typeface="Open Sans"/>
                <a:cs typeface="Open Sans"/>
                <a:sym typeface="Open Sans"/>
              </a:rPr>
              <a:t>  оқу, оқыту және зерттеу материалдары болып табылады, бұл тегін қолжетімділікті, қайта пайдалануды, басқа нысаналы мақсатты, басқа адамдардың бейімделуін және таратылуын қамтамасыз етеді</a:t>
            </a:r>
            <a:r>
              <a:rPr b="0" i="0" lang="en-DE" sz="1500" u="none" cap="none" strike="noStrike">
                <a:solidFill>
                  <a:srgbClr val="004993"/>
                </a:solidFill>
                <a:latin typeface="Open Sans"/>
                <a:ea typeface="Open Sans"/>
                <a:cs typeface="Open Sans"/>
                <a:sym typeface="Open Sans"/>
              </a:rPr>
              <a:t>»</a:t>
            </a:r>
            <a:endParaRPr b="0" i="0" sz="1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Open Sans"/>
              <a:ea typeface="Open Sans"/>
              <a:cs typeface="Open Sans"/>
              <a:sym typeface="Open Sans"/>
            </a:endParaRPr>
          </a:p>
        </p:txBody>
      </p:sp>
      <p:sp>
        <p:nvSpPr>
          <p:cNvPr id="211" name="Google Shape;211;gf81126334d_0_64"/>
          <p:cNvSpPr txBox="1"/>
          <p:nvPr/>
        </p:nvSpPr>
        <p:spPr>
          <a:xfrm>
            <a:off x="493200" y="2236711"/>
            <a:ext cx="70665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ЮНЕСКО-ның ашық білім беру ресурстары туралы ұсынымдарынан </a:t>
            </a: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